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7" r:id="rId3"/>
  </p:sldMasterIdLst>
  <p:notesMasterIdLst>
    <p:notesMasterId r:id="rId5"/>
  </p:notesMasterIdLst>
  <p:handoutMasterIdLst>
    <p:handoutMasterId r:id="rId22"/>
  </p:handoutMasterIdLst>
  <p:sldIdLst>
    <p:sldId id="256" r:id="rId4"/>
    <p:sldId id="332" r:id="rId6"/>
    <p:sldId id="258" r:id="rId7"/>
    <p:sldId id="279" r:id="rId8"/>
    <p:sldId id="281" r:id="rId9"/>
    <p:sldId id="282" r:id="rId10"/>
    <p:sldId id="283" r:id="rId11"/>
    <p:sldId id="301" r:id="rId12"/>
    <p:sldId id="303" r:id="rId13"/>
    <p:sldId id="302" r:id="rId14"/>
    <p:sldId id="304" r:id="rId15"/>
    <p:sldId id="305" r:id="rId16"/>
    <p:sldId id="268" r:id="rId17"/>
    <p:sldId id="265" r:id="rId18"/>
    <p:sldId id="316" r:id="rId19"/>
    <p:sldId id="334" r:id="rId20"/>
    <p:sldId id="333" r:id="rId21"/>
  </p:sldIdLst>
  <p:sldSz cx="12192000" cy="6858000"/>
  <p:notesSz cx="6858000" cy="9144000"/>
  <p:embeddedFontLst>
    <p:embeddedFont>
      <p:font typeface="微软雅黑 Light" panose="020B0502040204020203" pitchFamily="34" charset="-122"/>
      <p:regular r:id="rId26"/>
    </p:embeddedFont>
    <p:embeddedFont>
      <p:font typeface="微软雅黑" panose="020B0503020204020204" charset="-122"/>
      <p:regular r:id="rId27"/>
    </p:embeddedFont>
    <p:embeddedFont>
      <p:font typeface="等线" panose="02010600030101010101" charset="-122"/>
      <p:regular r:id="rId28"/>
    </p:embeddedFont>
    <p:embeddedFont>
      <p:font typeface="Century Gothic" panose="020B0502020202020204" charset="0"/>
      <p:regular r:id="rId29"/>
      <p:bold r:id="rId30"/>
      <p:italic r:id="rId31"/>
      <p:boldItalic r:id="rId32"/>
    </p:embeddedFont>
    <p:embeddedFont>
      <p:font typeface="Calibri" panose="020F0502020204030204" charset="0"/>
      <p:regular r:id="rId33"/>
      <p:bold r:id="rId34"/>
      <p:italic r:id="rId35"/>
      <p:boldItalic r:id="rId3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7F7F7F"/>
    <a:srgbClr val="19191D"/>
    <a:srgbClr val="FFEDE3"/>
    <a:srgbClr val="101010"/>
    <a:srgbClr val="0506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2"/>
      </p:cViewPr>
      <p:guideLst>
        <p:guide orient="horz" pos="1162"/>
        <p:guide orient="horz" pos="356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6" Type="http://schemas.openxmlformats.org/officeDocument/2006/relationships/font" Target="fonts/font11.fntdata"/><Relationship Id="rId35" Type="http://schemas.openxmlformats.org/officeDocument/2006/relationships/font" Target="fonts/font10.fntdata"/><Relationship Id="rId34" Type="http://schemas.openxmlformats.org/officeDocument/2006/relationships/font" Target="fonts/font9.fntdata"/><Relationship Id="rId33" Type="http://schemas.openxmlformats.org/officeDocument/2006/relationships/font" Target="fonts/font8.fntdata"/><Relationship Id="rId32" Type="http://schemas.openxmlformats.org/officeDocument/2006/relationships/font" Target="fonts/font7.fntdata"/><Relationship Id="rId31" Type="http://schemas.openxmlformats.org/officeDocument/2006/relationships/font" Target="fonts/font6.fntdata"/><Relationship Id="rId30" Type="http://schemas.openxmlformats.org/officeDocument/2006/relationships/font" Target="fonts/font5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4.fntdata"/><Relationship Id="rId28" Type="http://schemas.openxmlformats.org/officeDocument/2006/relationships/font" Target="fonts/font3.fntdata"/><Relationship Id="rId27" Type="http://schemas.openxmlformats.org/officeDocument/2006/relationships/font" Target="fonts/font2.fntdata"/><Relationship Id="rId26" Type="http://schemas.openxmlformats.org/officeDocument/2006/relationships/font" Target="fonts/font1.fntdata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669882" y="23088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/>
                <a:latin typeface="+mn-ea"/>
                <a:ea typeface="+mn-ea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669925" y="3565525"/>
            <a:ext cx="10852150" cy="801370"/>
          </a:xfrm>
        </p:spPr>
        <p:txBody>
          <a:bodyPr lIns="101600" tIns="38100" rIns="76200" bIns="38100" anchor="ctr" anchorCtr="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69882" y="581225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2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ea"/>
                <a:ea typeface="+mn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" hasCustomPrompt="1"/>
          </p:nvPr>
        </p:nvSpPr>
        <p:spPr>
          <a:xfrm>
            <a:off x="669925" y="1508125"/>
            <a:ext cx="10852150" cy="4749165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zh-CN" altLang="en-US" dirty="0"/>
              <a:t>单击此处编辑正文</a:t>
            </a:r>
            <a:endParaRPr lang="zh-CN" altLang="en-US" dirty="0"/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标题与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40105" y="727710"/>
            <a:ext cx="3931920" cy="1115060"/>
          </a:xfrm>
        </p:spPr>
        <p:txBody>
          <a:bodyPr anchor="ctr" anchorCtr="0"/>
          <a:lstStyle>
            <a:lvl1pPr>
              <a:defRPr sz="3200">
                <a:latin typeface="+mn-ea"/>
                <a:ea typeface="+mn-ea"/>
              </a:defRPr>
            </a:lvl1pPr>
          </a:lstStyle>
          <a:p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idx="1" hasCustomPrompt="1"/>
          </p:nvPr>
        </p:nvSpPr>
        <p:spPr>
          <a:xfrm>
            <a:off x="5138420" y="727710"/>
            <a:ext cx="6172200" cy="5403215"/>
          </a:xfrm>
        </p:spPr>
        <p:txBody>
          <a:bodyPr/>
          <a:lstStyle>
            <a:lvl1pPr>
              <a:defRPr sz="2400">
                <a:latin typeface="+mn-ea"/>
                <a:ea typeface="+mn-ea"/>
              </a:defRPr>
            </a:lvl1pPr>
            <a:lvl2pPr marL="457200" indent="0">
              <a:buNone/>
              <a:defRPr sz="2400">
                <a:latin typeface="+mn-ea"/>
                <a:ea typeface="+mn-ea"/>
              </a:defRPr>
            </a:lvl2pPr>
            <a:lvl3pPr>
              <a:defRPr sz="2400">
                <a:latin typeface="+mn-ea"/>
                <a:ea typeface="+mn-ea"/>
              </a:defRPr>
            </a:lvl3pPr>
            <a:lvl4pPr>
              <a:defRPr sz="2400">
                <a:latin typeface="+mn-ea"/>
                <a:ea typeface="+mn-ea"/>
              </a:defRPr>
            </a:lvl4pPr>
            <a:lvl5pPr>
              <a:defRPr sz="2400">
                <a:latin typeface="+mn-ea"/>
                <a:ea typeface="+mn-ea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单击此处编辑正文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half" idx="2" hasCustomPrompt="1"/>
          </p:nvPr>
        </p:nvSpPr>
        <p:spPr>
          <a:xfrm>
            <a:off x="840105" y="2239645"/>
            <a:ext cx="3931920" cy="3891915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>
                <a:latin typeface="+mn-ea"/>
                <a:ea typeface="+mn-ea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单击此处编辑正文</a:t>
            </a:r>
            <a:endParaRPr lang="zh-CN" altLang="en-US" smtClean="0"/>
          </a:p>
          <a:p>
            <a:pPr lvl="0"/>
            <a:r>
              <a:rPr lang="zh-CN" altLang="en-US" smtClean="0">
                <a:sym typeface="+mn-ea"/>
              </a:rPr>
              <a:t>单击此处编辑正文</a:t>
            </a:r>
            <a:endParaRPr lang="zh-CN" altLang="en-US" smtClean="0"/>
          </a:p>
          <a:p>
            <a:pPr lvl="0"/>
            <a:r>
              <a:rPr lang="zh-CN" altLang="en-US" smtClean="0">
                <a:sym typeface="+mn-ea"/>
              </a:rPr>
              <a:t>单击此处编辑正文</a:t>
            </a:r>
            <a:endParaRPr lang="zh-CN" altLang="en-US" smtClean="0"/>
          </a:p>
          <a:p>
            <a:pPr lvl="0"/>
            <a:r>
              <a:rPr lang="zh-CN" altLang="en-US" smtClean="0">
                <a:sym typeface="+mn-ea"/>
              </a:rPr>
              <a:t>单击此处编辑正文</a:t>
            </a:r>
            <a:endParaRPr lang="zh-CN" altLang="en-US" smtClean="0">
              <a:sym typeface="+mn-ea"/>
            </a:endParaRPr>
          </a:p>
          <a:p>
            <a:pPr lvl="0"/>
            <a:r>
              <a:rPr lang="zh-CN" altLang="en-US" smtClean="0">
                <a:sym typeface="+mn-ea"/>
              </a:rPr>
              <a:t>单击此处编辑正文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注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 hasCustomPrompt="1"/>
          </p:nvPr>
        </p:nvSpPr>
        <p:spPr>
          <a:xfrm>
            <a:off x="669925" y="5605145"/>
            <a:ext cx="10852150" cy="558165"/>
          </a:xfrm>
        </p:spPr>
        <p:txBody>
          <a:bodyPr/>
          <a:lstStyle>
            <a:lvl1pPr>
              <a:defRPr b="0">
                <a:latin typeface="+mn-ea"/>
                <a:ea typeface="+mn-ea"/>
              </a:defRPr>
            </a:lvl1pPr>
          </a:lstStyle>
          <a:p>
            <a:r>
              <a:rPr lang="zh-CN" altLang="en-US"/>
              <a:t>单击此处编辑正文</a:t>
            </a:r>
            <a:endParaRPr lang="zh-CN" altLang="en-US"/>
          </a:p>
        </p:txBody>
      </p:sp>
      <p:sp>
        <p:nvSpPr>
          <p:cNvPr id="8" name="内容占位符 7"/>
          <p:cNvSpPr>
            <a:spLocks noGrp="1"/>
          </p:cNvSpPr>
          <p:nvPr>
            <p:ph idx="1" hasCustomPrompt="1"/>
          </p:nvPr>
        </p:nvSpPr>
        <p:spPr>
          <a:xfrm>
            <a:off x="669925" y="641350"/>
            <a:ext cx="10852150" cy="455612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1pPr>
            <a:lvl2pPr marL="457200" marR="0" lvl="1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单击此处编辑正文</a:t>
            </a:r>
            <a:endParaRPr dirty="0">
              <a:sym typeface="+mn-ea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单张大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12196445" cy="686816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1pPr>
            <a:lvl2pPr marL="457200" marR="0" lvl="1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单击此处编辑正文</a:t>
            </a:r>
            <a:endParaRPr dirty="0">
              <a:sym typeface="+mn-ea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联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内容占位符 1"/>
          <p:cNvSpPr>
            <a:spLocks noGrp="1"/>
          </p:cNvSpPr>
          <p:nvPr>
            <p:ph sz="half" idx="2" hasCustomPrompt="1"/>
          </p:nvPr>
        </p:nvSpPr>
        <p:spPr>
          <a:xfrm>
            <a:off x="467995" y="565150"/>
            <a:ext cx="5400040" cy="57277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单击此处编辑正文</a:t>
            </a:r>
            <a:endParaRPr dirty="0"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half" idx="13" hasCustomPrompt="1"/>
          </p:nvPr>
        </p:nvSpPr>
        <p:spPr>
          <a:xfrm>
            <a:off x="6287770" y="565150"/>
            <a:ext cx="5400040" cy="57277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</a:t>
            </a:r>
            <a:r>
              <a:rPr>
                <a:sym typeface="+mn-ea"/>
              </a:rPr>
              <a:t>正文</a:t>
            </a:r>
            <a:endParaRPr dirty="0">
              <a:sym typeface="+mn-ea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69882" y="623591"/>
            <a:ext cx="10852237" cy="899167"/>
          </a:xfrm>
        </p:spPr>
        <p:txBody>
          <a:bodyPr vert="horz" lIns="101600" tIns="38100" rIns="25400" bIns="38100" rtlCol="0" anchor="ctr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3200" b="0" i="0" u="none" strike="noStrike" kern="1200" cap="none" spc="600" normalizeH="0" baseline="0" noProof="1" dirty="0">
                <a:solidFill>
                  <a:schemeClr val="tx1"/>
                </a:solidFill>
                <a:effectLst/>
                <a:uFillTx/>
                <a:latin typeface="+mn-ea"/>
                <a:ea typeface="+mn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8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ea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ea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/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标题 7"/>
          <p:cNvSpPr>
            <a:spLocks noGrp="1"/>
          </p:cNvSpPr>
          <p:nvPr>
            <p:ph type="title" hasCustomPrompt="1"/>
          </p:nvPr>
        </p:nvSpPr>
        <p:spPr>
          <a:xfrm>
            <a:off x="669882" y="581225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2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ea"/>
                <a:ea typeface="+mn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idx="1" hasCustomPrompt="1"/>
          </p:nvPr>
        </p:nvSpPr>
        <p:spPr>
          <a:xfrm>
            <a:off x="669925" y="1508125"/>
            <a:ext cx="10852150" cy="4749165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zh-CN" altLang="en-US" dirty="0"/>
              <a:t>单击此处编辑正文</a:t>
            </a:r>
            <a:endParaRPr lang="zh-CN" altLang="en-US" dirty="0"/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n-ea"/>
          <a:ea typeface="+mn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ea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ea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ea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ea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0.xml"/><Relationship Id="rId4" Type="http://schemas.openxmlformats.org/officeDocument/2006/relationships/image" Target="../media/image13.jpeg"/><Relationship Id="rId3" Type="http://schemas.openxmlformats.org/officeDocument/2006/relationships/image" Target="../media/image3.png"/><Relationship Id="rId2" Type="http://schemas.openxmlformats.org/officeDocument/2006/relationships/tags" Target="../tags/tag15.xml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10.xml"/><Relationship Id="rId5" Type="http://schemas.openxmlformats.org/officeDocument/2006/relationships/image" Target="../media/image14.png"/><Relationship Id="rId4" Type="http://schemas.openxmlformats.org/officeDocument/2006/relationships/tags" Target="../tags/tag17.xml"/><Relationship Id="rId3" Type="http://schemas.openxmlformats.org/officeDocument/2006/relationships/image" Target="../media/image3.png"/><Relationship Id="rId2" Type="http://schemas.openxmlformats.org/officeDocument/2006/relationships/tags" Target="../tags/tag16.xml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10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Relationship Id="rId3" Type="http://schemas.openxmlformats.org/officeDocument/2006/relationships/image" Target="../media/image3.png"/><Relationship Id="rId2" Type="http://schemas.openxmlformats.org/officeDocument/2006/relationships/tags" Target="../tags/tag18.xml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0.xml"/><Relationship Id="rId3" Type="http://schemas.openxmlformats.org/officeDocument/2006/relationships/image" Target="../media/image3.png"/><Relationship Id="rId2" Type="http://schemas.openxmlformats.org/officeDocument/2006/relationships/tags" Target="../tags/tag19.xml"/><Relationship Id="rId1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0.xml"/><Relationship Id="rId3" Type="http://schemas.openxmlformats.org/officeDocument/2006/relationships/image" Target="../media/image3.png"/><Relationship Id="rId2" Type="http://schemas.openxmlformats.org/officeDocument/2006/relationships/tags" Target="../tags/tag20.xml"/><Relationship Id="rId1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10.xml"/><Relationship Id="rId4" Type="http://schemas.openxmlformats.org/officeDocument/2006/relationships/image" Target="../media/image19.jpeg"/><Relationship Id="rId3" Type="http://schemas.openxmlformats.org/officeDocument/2006/relationships/image" Target="../media/image3.png"/><Relationship Id="rId2" Type="http://schemas.openxmlformats.org/officeDocument/2006/relationships/tags" Target="../tags/tag21.xml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10.xml"/><Relationship Id="rId4" Type="http://schemas.openxmlformats.org/officeDocument/2006/relationships/image" Target="../media/image20.jpeg"/><Relationship Id="rId3" Type="http://schemas.openxmlformats.org/officeDocument/2006/relationships/image" Target="../media/image3.png"/><Relationship Id="rId2" Type="http://schemas.openxmlformats.org/officeDocument/2006/relationships/tags" Target="../tags/tag22.xml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10.xml"/><Relationship Id="rId4" Type="http://schemas.openxmlformats.org/officeDocument/2006/relationships/tags" Target="../tags/tag24.xml"/><Relationship Id="rId3" Type="http://schemas.openxmlformats.org/officeDocument/2006/relationships/image" Target="../media/image3.png"/><Relationship Id="rId2" Type="http://schemas.openxmlformats.org/officeDocument/2006/relationships/tags" Target="../tags/tag23.xml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0.xml"/><Relationship Id="rId5" Type="http://schemas.openxmlformats.org/officeDocument/2006/relationships/image" Target="../media/image6.png"/><Relationship Id="rId4" Type="http://schemas.openxmlformats.org/officeDocument/2006/relationships/tags" Target="../tags/tag2.xml"/><Relationship Id="rId3" Type="http://schemas.openxmlformats.org/officeDocument/2006/relationships/image" Target="../media/image3.png"/><Relationship Id="rId2" Type="http://schemas.openxmlformats.org/officeDocument/2006/relationships/tags" Target="../tags/tag1.xml"/><Relationship Id="rId1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0.xml"/><Relationship Id="rId5" Type="http://schemas.openxmlformats.org/officeDocument/2006/relationships/image" Target="../media/image3.png"/><Relationship Id="rId4" Type="http://schemas.openxmlformats.org/officeDocument/2006/relationships/tags" Target="../tags/tag4.xml"/><Relationship Id="rId3" Type="http://schemas.openxmlformats.org/officeDocument/2006/relationships/image" Target="../media/image6.png"/><Relationship Id="rId2" Type="http://schemas.openxmlformats.org/officeDocument/2006/relationships/tags" Target="../tags/tag3.xml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0.xml"/><Relationship Id="rId4" Type="http://schemas.openxmlformats.org/officeDocument/2006/relationships/image" Target="../media/image8.png"/><Relationship Id="rId3" Type="http://schemas.openxmlformats.org/officeDocument/2006/relationships/image" Target="../media/image3.png"/><Relationship Id="rId2" Type="http://schemas.openxmlformats.org/officeDocument/2006/relationships/tags" Target="../tags/tag5.xml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0.xml"/><Relationship Id="rId4" Type="http://schemas.openxmlformats.org/officeDocument/2006/relationships/image" Target="../media/image9.png"/><Relationship Id="rId3" Type="http://schemas.openxmlformats.org/officeDocument/2006/relationships/image" Target="../media/image3.png"/><Relationship Id="rId2" Type="http://schemas.openxmlformats.org/officeDocument/2006/relationships/tags" Target="../tags/tag6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0.xml"/><Relationship Id="rId4" Type="http://schemas.openxmlformats.org/officeDocument/2006/relationships/image" Target="../media/image10.png"/><Relationship Id="rId3" Type="http://schemas.openxmlformats.org/officeDocument/2006/relationships/image" Target="../media/image3.png"/><Relationship Id="rId2" Type="http://schemas.openxmlformats.org/officeDocument/2006/relationships/tags" Target="../tags/tag7.xml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0.xml"/><Relationship Id="rId4" Type="http://schemas.openxmlformats.org/officeDocument/2006/relationships/image" Target="../media/image11.png"/><Relationship Id="rId3" Type="http://schemas.openxmlformats.org/officeDocument/2006/relationships/image" Target="../media/image3.png"/><Relationship Id="rId2" Type="http://schemas.openxmlformats.org/officeDocument/2006/relationships/tags" Target="../tags/tag8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10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image" Target="../media/image3.png"/><Relationship Id="rId2" Type="http://schemas.openxmlformats.org/officeDocument/2006/relationships/tags" Target="../tags/tag9.xml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10.xml"/><Relationship Id="rId5" Type="http://schemas.openxmlformats.org/officeDocument/2006/relationships/image" Target="../media/image12.png"/><Relationship Id="rId4" Type="http://schemas.openxmlformats.org/officeDocument/2006/relationships/tags" Target="../tags/tag14.xml"/><Relationship Id="rId3" Type="http://schemas.openxmlformats.org/officeDocument/2006/relationships/image" Target="../media/image3.png"/><Relationship Id="rId2" Type="http://schemas.openxmlformats.org/officeDocument/2006/relationships/tags" Target="../tags/tag13.xml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D:\Desktop\电影屏PNG(1)\电影屏PNG\3.png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80035" y="1299845"/>
            <a:ext cx="7944485" cy="555815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6523278" y="2628197"/>
            <a:ext cx="533908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>
                <a:solidFill>
                  <a:schemeClr val="bg1">
                    <a:lumMod val="65000"/>
                  </a:schemeClr>
                </a:solidFill>
                <a:effectLst>
                  <a:outerShdw blurRad="165100" dist="88900" dir="2700000" algn="tl">
                    <a:srgbClr val="000000">
                      <a:alpha val="14000"/>
                    </a:srgbClr>
                  </a:outerShdw>
                </a:effectLst>
                <a:latin typeface="+mj-ea"/>
                <a:ea typeface="+mj-ea"/>
              </a:rPr>
              <a:t>AlPS</a:t>
            </a:r>
            <a:r>
              <a:rPr lang="en-US" altLang="zh-CN" sz="4800" b="1" dirty="0">
                <a:solidFill>
                  <a:schemeClr val="bg1">
                    <a:lumMod val="65000"/>
                  </a:schemeClr>
                </a:solidFill>
                <a:effectLst>
                  <a:outerShdw blurRad="165100" dist="88900" dir="2700000" algn="tl">
                    <a:srgbClr val="000000">
                      <a:alpha val="14000"/>
                    </a:srgbClr>
                  </a:outerShdw>
                </a:effectLst>
                <a:latin typeface="+mj-ea"/>
                <a:ea typeface="+mj-ea"/>
              </a:rPr>
              <a:t> </a:t>
            </a:r>
            <a:r>
              <a:rPr lang="zh-CN" altLang="en-US" sz="4800" b="1" dirty="0">
                <a:solidFill>
                  <a:schemeClr val="bg1">
                    <a:lumMod val="65000"/>
                  </a:schemeClr>
                </a:solidFill>
                <a:effectLst>
                  <a:outerShdw blurRad="165100" dist="88900" dir="2700000" algn="tl">
                    <a:srgbClr val="000000">
                      <a:alpha val="14000"/>
                    </a:srgbClr>
                  </a:outerShdw>
                </a:effectLst>
                <a:latin typeface="+mj-ea"/>
                <a:ea typeface="+mj-ea"/>
              </a:rPr>
              <a:t>电影拍摄系列</a:t>
            </a:r>
            <a:endParaRPr lang="zh-CN" altLang="en-US" sz="4800" b="1" dirty="0">
              <a:solidFill>
                <a:schemeClr val="bg1">
                  <a:lumMod val="65000"/>
                </a:schemeClr>
              </a:solidFill>
              <a:effectLst>
                <a:outerShdw blurRad="165100" dist="88900" dir="2700000" algn="tl">
                  <a:srgbClr val="000000">
                    <a:alpha val="14000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332470" y="3624580"/>
            <a:ext cx="1285240" cy="275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March 1st, 2020</a:t>
            </a:r>
            <a:r>
              <a:rPr lang="zh-CN" altLang="en-US" sz="12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  <a:endParaRPr lang="zh-CN" altLang="en-US" sz="12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550025" y="2000885"/>
            <a:ext cx="35134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3200" dirty="0">
                <a:solidFill>
                  <a:schemeClr val="bg1">
                    <a:lumMod val="50000"/>
                  </a:schemeClr>
                </a:solidFill>
                <a:effectLst>
                  <a:outerShdw blurRad="63500" algn="ctr" rotWithShape="0">
                    <a:prstClr val="black">
                      <a:alpha val="2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中视创达</a:t>
            </a:r>
            <a:endParaRPr lang="zh-CN" altLang="zh-CN" sz="3200" dirty="0">
              <a:solidFill>
                <a:schemeClr val="bg1">
                  <a:lumMod val="50000"/>
                </a:schemeClr>
              </a:solidFill>
              <a:effectLst>
                <a:outerShdw blurRad="63500" algn="ctr" rotWithShape="0">
                  <a:prstClr val="black">
                    <a:alpha val="2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550024" y="3899968"/>
            <a:ext cx="5312570" cy="2082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分辨率</a:t>
            </a:r>
            <a:r>
              <a:rPr lang="en-US" altLang="zh-CN" sz="12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: P1.9/ P2.3/P2.6</a:t>
            </a:r>
            <a:endParaRPr lang="en-US" altLang="zh-CN" sz="12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171450" indent="-1714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超高刷新：</a:t>
            </a:r>
            <a:r>
              <a:rPr lang="en-US" altLang="zh-CN" sz="12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&gt; 7680HZ</a:t>
            </a:r>
            <a:endParaRPr lang="en-US" altLang="zh-CN" sz="12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171450" indent="-1714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超高亮度：</a:t>
            </a:r>
            <a:r>
              <a:rPr lang="en-US" altLang="zh-CN" sz="12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&gt; 1500 nilts~2000nilts</a:t>
            </a:r>
            <a:endParaRPr lang="en-US" altLang="zh-CN" sz="12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171450" indent="-1714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宽色域：达到</a:t>
            </a:r>
            <a:r>
              <a:rPr lang="en-US" altLang="zh-CN" sz="12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DPI-P3</a:t>
            </a:r>
            <a:r>
              <a:rPr lang="zh-CN" altLang="en-US" sz="12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色域</a:t>
            </a:r>
            <a:endParaRPr lang="en-US" altLang="zh-CN" sz="12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171450" indent="-1714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弧度锁，旋转弧度锁，更高精度（可定制角度，满足不同的摄影场景）</a:t>
            </a:r>
            <a:endParaRPr lang="zh-CN" altLang="en-US" sz="12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171450" indent="-1714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2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Flash </a:t>
            </a:r>
            <a:r>
              <a:rPr lang="zh-CN" altLang="en-US" sz="12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功能，自动存储矫正信息</a:t>
            </a:r>
            <a:endParaRPr lang="en-US" altLang="zh-CN" sz="12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171450" indent="-1714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户内前后维护</a:t>
            </a:r>
            <a:endParaRPr lang="zh-CN" altLang="en-US" sz="12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171450" indent="-1714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独立电源盒，专利压弹</a:t>
            </a:r>
            <a:endParaRPr lang="zh-CN" altLang="en-US" sz="12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171450" indent="-1714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半自动护角，收纳保护更方便</a:t>
            </a:r>
            <a:endParaRPr lang="zh-CN" altLang="en-US" sz="12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951990" y="438785"/>
            <a:ext cx="52019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FFEDE3"/>
                </a:solidFill>
                <a:effectLst>
                  <a:outerShdw blurRad="63500" algn="ctr" rotWithShape="0">
                    <a:prstClr val="black">
                      <a:alpha val="2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深圳中视创达光电有限公司</a:t>
            </a:r>
            <a:endParaRPr lang="en-US" sz="1400" dirty="0">
              <a:solidFill>
                <a:srgbClr val="FFEDE3"/>
              </a:solidFill>
              <a:effectLst>
                <a:outerShdw blurRad="63500" algn="ctr" rotWithShape="0">
                  <a:prstClr val="black">
                    <a:alpha val="2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rgbClr val="FFEDE3"/>
                </a:solidFill>
                <a:effectLst>
                  <a:outerShdw blurRad="63500" algn="ctr" rotWithShape="0">
                    <a:prstClr val="black">
                      <a:alpha val="2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Shenzhen Zhongshi Chuangda Photoelectric Co. , Ltd.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63500" algn="ctr" rotWithShape="0">
                  <a:prstClr val="black">
                    <a:alpha val="2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图片 10" descr="D:\Desktop\654f3515ae53e36090b8ff929cd63bb.png654f3515ae53e36090b8ff929cd63bb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33400" y="126683"/>
            <a:ext cx="1418590" cy="114744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4938395"/>
            <a:ext cx="777240" cy="104394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r="9999"/>
          <a:stretch>
            <a:fillRect/>
          </a:stretch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pic>
        <p:nvPicPr>
          <p:cNvPr id="3" name="图片 2" descr="D:\Desktop\654f3515ae53e36090b8ff929cd63bb.png654f3515ae53e36090b8ff929cd63bb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553720" y="132716"/>
            <a:ext cx="1388745" cy="112331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942465" y="433070"/>
            <a:ext cx="52019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FFEDE3"/>
                </a:solidFill>
                <a:effectLst>
                  <a:outerShdw blurRad="63500" algn="ctr" rotWithShape="0">
                    <a:prstClr val="black">
                      <a:alpha val="2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深圳中视创达光电有限公司</a:t>
            </a:r>
            <a:endParaRPr lang="en-US" sz="1400" dirty="0">
              <a:solidFill>
                <a:srgbClr val="FFEDE3"/>
              </a:solidFill>
              <a:effectLst>
                <a:outerShdw blurRad="63500" algn="ctr" rotWithShape="0">
                  <a:prstClr val="black">
                    <a:alpha val="2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rgbClr val="FFEDE3"/>
                </a:solidFill>
                <a:effectLst>
                  <a:outerShdw blurRad="63500" algn="ctr" rotWithShape="0">
                    <a:prstClr val="black">
                      <a:alpha val="2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Shenzhen Zhongshi Chuangda Photoelectric Co. , Ltd.</a:t>
            </a:r>
            <a:endParaRPr lang="en-US" sz="1400" dirty="0">
              <a:solidFill>
                <a:srgbClr val="FFEDE3"/>
              </a:solidFill>
              <a:effectLst>
                <a:outerShdw blurRad="63500" algn="ctr" rotWithShape="0">
                  <a:prstClr val="black">
                    <a:alpha val="2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图片 1" descr="C:\Documents and Settings\Administrator\桌面\图片2.jpg图片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400550" y="1739900"/>
            <a:ext cx="7221538" cy="4065588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矩形 8"/>
          <p:cNvSpPr/>
          <p:nvPr/>
        </p:nvSpPr>
        <p:spPr>
          <a:xfrm>
            <a:off x="118110" y="2988310"/>
            <a:ext cx="4283075" cy="95313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fontAlgn="base"/>
            <a:r>
              <a:rPr lang="en-US" altLang="zh-CN" sz="3600" b="1" strike="noStrike" noProof="1">
                <a:solidFill>
                  <a:schemeClr val="bg1">
                    <a:lumMod val="9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&gt; </a:t>
            </a:r>
            <a:r>
              <a:rPr lang="zh-CN" altLang="en-US" sz="3600" b="1" strike="noStrike" noProof="1">
                <a:solidFill>
                  <a:schemeClr val="bg1">
                    <a:lumMod val="9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极致平整度</a:t>
            </a:r>
            <a:endParaRPr lang="zh-CN" altLang="en-US" sz="3600" b="1" strike="noStrike" noProof="1">
              <a:solidFill>
                <a:schemeClr val="bg1">
                  <a:lumMod val="9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algn="ctr" fontAlgn="base"/>
            <a:r>
              <a:rPr lang="zh-CN" altLang="en-US" sz="2000" b="1" strike="noStrike" noProof="1">
                <a:solidFill>
                  <a:schemeClr val="bg1">
                    <a:lumMod val="9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箱体精度控制在±</a:t>
            </a:r>
            <a:r>
              <a:rPr lang="en-US" altLang="zh-CN" sz="2000" b="1" strike="noStrike" noProof="1">
                <a:solidFill>
                  <a:schemeClr val="bg1">
                    <a:lumMod val="9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0.01mm</a:t>
            </a:r>
            <a:endParaRPr lang="en-US" altLang="zh-CN" sz="2000" b="1" strike="noStrike" noProof="1">
              <a:solidFill>
                <a:schemeClr val="bg1">
                  <a:lumMod val="9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r="9999"/>
          <a:stretch>
            <a:fillRect/>
          </a:stretch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pic>
        <p:nvPicPr>
          <p:cNvPr id="3" name="图片 2" descr="D:\Desktop\654f3515ae53e36090b8ff929cd63bb.png654f3515ae53e36090b8ff929cd63bb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553720" y="132716"/>
            <a:ext cx="1388745" cy="112331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942465" y="433070"/>
            <a:ext cx="52019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FFEDE3"/>
                </a:solidFill>
                <a:effectLst>
                  <a:outerShdw blurRad="63500" algn="ctr" rotWithShape="0">
                    <a:prstClr val="black">
                      <a:alpha val="2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深圳中视创达光电有限公司</a:t>
            </a:r>
            <a:endParaRPr lang="en-US" sz="1400" dirty="0">
              <a:solidFill>
                <a:srgbClr val="FFEDE3"/>
              </a:solidFill>
              <a:effectLst>
                <a:outerShdw blurRad="63500" algn="ctr" rotWithShape="0">
                  <a:prstClr val="black">
                    <a:alpha val="2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rgbClr val="FFEDE3"/>
                </a:solidFill>
                <a:effectLst>
                  <a:outerShdw blurRad="63500" algn="ctr" rotWithShape="0">
                    <a:prstClr val="black">
                      <a:alpha val="2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Shenzhen Zhongshi Chuangda Photoelectric Co. , Ltd.</a:t>
            </a:r>
            <a:endParaRPr lang="en-US" sz="1400" dirty="0">
              <a:solidFill>
                <a:srgbClr val="FFEDE3"/>
              </a:solidFill>
              <a:effectLst>
                <a:outerShdw blurRad="63500" algn="ctr" rotWithShape="0">
                  <a:prstClr val="black">
                    <a:alpha val="2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552950" y="955040"/>
            <a:ext cx="8154988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fontAlgn="base"/>
            <a:r>
              <a:rPr sz="3200" strike="noStrike" noProof="1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高刷新率-更稳定</a:t>
            </a:r>
            <a:endParaRPr sz="3200" strike="noStrike" noProof="1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757035" y="1855788"/>
            <a:ext cx="4440238" cy="193802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sz="1600" noProof="1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MAXTOP新一代</a:t>
            </a:r>
            <a:r>
              <a:rPr lang="zh-CN" sz="1600" noProof="1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电影屏</a:t>
            </a:r>
            <a:r>
              <a:rPr sz="1600" noProof="1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刷新率达到</a:t>
            </a:r>
            <a:r>
              <a:rPr lang="en-US" sz="1600" noProof="1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7680</a:t>
            </a:r>
            <a:r>
              <a:rPr sz="1600" noProof="1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Hz，画面稳定，无波纹，无黑屏，应对动态显示，画面边缘清晰，动态表现良好，无重影、无拖尾，图像信息还原准确真实，使视频画面流畅，带来最佳视觉享受。</a:t>
            </a:r>
            <a:endParaRPr sz="1600" noProof="1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7653" name="Picture 4" descr="C:\Documents and Settings\Administrator\桌面\未标题-3.png未标题-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47659"/>
          <a:stretch>
            <a:fillRect/>
          </a:stretch>
        </p:blipFill>
        <p:spPr>
          <a:xfrm>
            <a:off x="620713" y="1847533"/>
            <a:ext cx="4048125" cy="44465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654" name="文本框 3"/>
          <p:cNvSpPr txBox="1"/>
          <p:nvPr/>
        </p:nvSpPr>
        <p:spPr>
          <a:xfrm>
            <a:off x="4552950" y="2544763"/>
            <a:ext cx="995680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7680HZ</a:t>
            </a:r>
            <a:endParaRPr lang="en-US" altLang="zh-CN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55" name="文本框 8"/>
          <p:cNvSpPr txBox="1"/>
          <p:nvPr/>
        </p:nvSpPr>
        <p:spPr>
          <a:xfrm>
            <a:off x="4552950" y="5205413"/>
            <a:ext cx="1833880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l"/>
            <a:r>
              <a:rPr lang="zh-CN" altLang="en-US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Low refresh rate</a:t>
            </a:r>
            <a:endParaRPr lang="zh-CN" altLang="en-US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r="9999"/>
          <a:stretch>
            <a:fillRect/>
          </a:stretch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pic>
        <p:nvPicPr>
          <p:cNvPr id="3" name="图片 2" descr="D:\Desktop\654f3515ae53e36090b8ff929cd63bb.png654f3515ae53e36090b8ff929cd63bb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553720" y="132716"/>
            <a:ext cx="1388745" cy="112331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942465" y="433070"/>
            <a:ext cx="52019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FFEDE3"/>
                </a:solidFill>
                <a:effectLst>
                  <a:outerShdw blurRad="63500" algn="ctr" rotWithShape="0">
                    <a:prstClr val="black">
                      <a:alpha val="2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深圳中视创达光电有限公司</a:t>
            </a:r>
            <a:endParaRPr lang="en-US" sz="1400" dirty="0">
              <a:solidFill>
                <a:srgbClr val="FFEDE3"/>
              </a:solidFill>
              <a:effectLst>
                <a:outerShdw blurRad="63500" algn="ctr" rotWithShape="0">
                  <a:prstClr val="black">
                    <a:alpha val="2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rgbClr val="FFEDE3"/>
                </a:solidFill>
                <a:effectLst>
                  <a:outerShdw blurRad="63500" algn="ctr" rotWithShape="0">
                    <a:prstClr val="black">
                      <a:alpha val="2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Shenzhen Zhongshi Chuangda Photoelectric Co. , Ltd.</a:t>
            </a:r>
            <a:endParaRPr lang="en-US" sz="1400" dirty="0">
              <a:solidFill>
                <a:srgbClr val="FFEDE3"/>
              </a:solidFill>
              <a:effectLst>
                <a:outerShdw blurRad="63500" algn="ctr" rotWithShape="0">
                  <a:prstClr val="black">
                    <a:alpha val="2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673" name="图片 2" descr="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438" y="1839913"/>
            <a:ext cx="4183062" cy="40528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6019800" y="1506538"/>
            <a:ext cx="4440238" cy="15684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noProof="1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色域覆盖是显示器恢复颜色的能力的表示。由三种原色组成的三角形区域的面积通常表示为NTSC色域面积的百分比。LED小间距显示屏，达到</a:t>
            </a:r>
            <a:r>
              <a:rPr lang="en-US" altLang="zh-CN" sz="1600" noProof="1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99.7</a:t>
            </a:r>
            <a:r>
              <a:rPr lang="zh-CN" altLang="en-US" sz="1600" noProof="1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% </a:t>
            </a:r>
            <a:r>
              <a:rPr lang="en-US" altLang="zh-CN" sz="1600" noProof="1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DPI-P3</a:t>
            </a:r>
            <a:r>
              <a:rPr lang="zh-CN" altLang="en-US" sz="1600" noProof="1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色域覆盖</a:t>
            </a:r>
            <a:endParaRPr lang="zh-CN" altLang="en-US" sz="1600" noProof="1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28679" name="文本框 6"/>
          <p:cNvSpPr txBox="1"/>
          <p:nvPr/>
        </p:nvSpPr>
        <p:spPr>
          <a:xfrm>
            <a:off x="811213" y="5892800"/>
            <a:ext cx="3973512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Equipped with wide color gamut technology, color gamut covers 114% NTSC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8684" name="图片 14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9018" y="3627120"/>
            <a:ext cx="3649662" cy="20605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31753" y="265477"/>
            <a:ext cx="7297834" cy="4885838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485902" y="5607658"/>
            <a:ext cx="2269188" cy="2571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1400">
                <a:solidFill>
                  <a:srgbClr val="BDBDBD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pPr algn="ctr"/>
            <a:r>
              <a:rPr lang="en-US" altLang="zh-CN" sz="900" dirty="0">
                <a:solidFill>
                  <a:schemeClr val="bg1"/>
                </a:solidFill>
              </a:rPr>
              <a:t>22 bits</a:t>
            </a:r>
            <a:endParaRPr lang="en-US" altLang="zh-CN" sz="900" dirty="0">
              <a:solidFill>
                <a:schemeClr val="bg1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050270" y="5236612"/>
            <a:ext cx="3860800" cy="1061093"/>
            <a:chOff x="4064000" y="4723464"/>
            <a:chExt cx="3860800" cy="1061093"/>
          </a:xfrm>
        </p:grpSpPr>
        <p:cxnSp>
          <p:nvCxnSpPr>
            <p:cNvPr id="10" name="直接连接符 9"/>
            <p:cNvCxnSpPr/>
            <p:nvPr/>
          </p:nvCxnSpPr>
          <p:spPr>
            <a:xfrm>
              <a:off x="4064000" y="4723464"/>
              <a:ext cx="0" cy="1061093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7924800" y="4723464"/>
              <a:ext cx="0" cy="1061093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/>
        </p:nvSpPr>
        <p:spPr>
          <a:xfrm>
            <a:off x="4631492" y="5607658"/>
            <a:ext cx="2555119" cy="2571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1400">
                <a:solidFill>
                  <a:srgbClr val="BDBDBD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pPr algn="ctr"/>
            <a:r>
              <a:rPr lang="en-US" sz="900" dirty="0">
                <a:solidFill>
                  <a:schemeClr val="bg1"/>
                </a:solidFill>
              </a:rPr>
              <a:t>7680HZ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291473" y="5607658"/>
            <a:ext cx="2555119" cy="2571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1400">
                <a:solidFill>
                  <a:srgbClr val="BDBDBD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pPr algn="ctr"/>
            <a:r>
              <a:rPr lang="en-US" altLang="zh-CN" sz="900" dirty="0">
                <a:solidFill>
                  <a:schemeClr val="bg1"/>
                </a:solidFill>
              </a:rPr>
              <a:t>99.7% DIP-P3</a:t>
            </a:r>
            <a:r>
              <a:rPr lang="zh-CN" altLang="en-US" sz="900" dirty="0">
                <a:solidFill>
                  <a:schemeClr val="bg1"/>
                </a:solidFill>
              </a:rPr>
              <a:t>色域</a:t>
            </a:r>
            <a:endParaRPr lang="zh-CN" altLang="en-US" sz="900" dirty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021446" y="5188586"/>
            <a:ext cx="119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超高灰度</a:t>
            </a:r>
            <a:endParaRPr lang="zh-CN" altLang="en-US" sz="2000" dirty="0">
              <a:solidFill>
                <a:schemeClr val="bg1"/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258041" y="5189856"/>
            <a:ext cx="119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超高刷新</a:t>
            </a:r>
            <a:endParaRPr lang="zh-CN" altLang="en-US" sz="2000" dirty="0">
              <a:solidFill>
                <a:schemeClr val="bg1"/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969616" y="5208906"/>
            <a:ext cx="119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超广色域</a:t>
            </a:r>
            <a:endParaRPr lang="zh-CN" altLang="en-US" sz="2000" dirty="0">
              <a:solidFill>
                <a:schemeClr val="bg1"/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pic>
        <p:nvPicPr>
          <p:cNvPr id="7" name="图片 6" descr="D:\Desktop\654f3515ae53e36090b8ff929cd63bb.png654f3515ae53e36090b8ff929cd63bb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0" y="151131"/>
            <a:ext cx="1388745" cy="112331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283335" y="452120"/>
            <a:ext cx="53073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dirty="0">
                <a:solidFill>
                  <a:srgbClr val="FFEDE3"/>
                </a:solidFill>
                <a:effectLst>
                  <a:outerShdw blurRad="63500" algn="ctr" rotWithShape="0">
                    <a:prstClr val="black">
                      <a:alpha val="2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深圳中视创达光电有限公司</a:t>
            </a:r>
            <a:endParaRPr lang="en-US" sz="1400" dirty="0">
              <a:solidFill>
                <a:srgbClr val="FFEDE3"/>
              </a:solidFill>
              <a:effectLst>
                <a:outerShdw blurRad="63500" algn="ctr" rotWithShape="0">
                  <a:prstClr val="black">
                    <a:alpha val="2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rgbClr val="FFEDE3"/>
                </a:solidFill>
                <a:effectLst>
                  <a:outerShdw blurRad="63500" algn="ctr" rotWithShape="0">
                    <a:prstClr val="black">
                      <a:alpha val="2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Shenzhen Zhongshi Chuangda Photoelectric Co. , Ltd.</a:t>
            </a:r>
            <a:endParaRPr lang="en-US" sz="1400" dirty="0">
              <a:solidFill>
                <a:srgbClr val="FFEDE3"/>
              </a:solidFill>
              <a:effectLst>
                <a:outerShdw blurRad="63500" algn="ctr" rotWithShape="0">
                  <a:prstClr val="black">
                    <a:alpha val="2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电子产品&#10;&#10;已生成极高可信度的说明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6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 9" descr="e7d195523061f1c0c989bbdf341b111e769f2ee359bd8df638E53E9931A62DC22263A6E1A75FFBC630BB5D77BA969D9175F253EB94D93A1189E24A7D909BAD0376573965191318DE1FD009565C070D0758BE63ED47B2EDEA90557AF5557698B3C970B7156711F56A817E054E0F6C1C4A122430A250CE9C515ABA2065CACC41450FAD86564000734B172F27CA8E080E8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7000"/>
            </a:schemeClr>
          </a:solidFill>
        </p:spPr>
        <p:txBody>
          <a:bodyPr wrap="none" rtlCol="0" anchor="ctr">
            <a:noAutofit/>
          </a:bodyPr>
          <a:lstStyle/>
          <a:p>
            <a:pPr algn="ctr"/>
            <a:endParaRPr lang="zh-CN" altLang="en-US" sz="28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858178" y="2206104"/>
            <a:ext cx="2726055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>
                <a:gradFill>
                  <a:gsLst>
                    <a:gs pos="0">
                      <a:schemeClr val="bg1">
                        <a:lumMod val="75000"/>
                      </a:schemeClr>
                    </a:gs>
                    <a:gs pos="8200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4400000" scaled="0"/>
                </a:gra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Flash </a:t>
            </a:r>
            <a:r>
              <a:rPr lang="zh-CN" altLang="en-US" sz="4400" dirty="0">
                <a:gradFill>
                  <a:gsLst>
                    <a:gs pos="0">
                      <a:schemeClr val="bg1">
                        <a:lumMod val="75000"/>
                      </a:schemeClr>
                    </a:gs>
                    <a:gs pos="8200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4400000" scaled="0"/>
                </a:gra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芯片</a:t>
            </a:r>
            <a:endParaRPr lang="zh-CN" altLang="en-US" sz="4400" dirty="0">
              <a:gradFill>
                <a:gsLst>
                  <a:gs pos="0">
                    <a:schemeClr val="bg1">
                      <a:lumMod val="75000"/>
                    </a:schemeClr>
                  </a:gs>
                  <a:gs pos="82000">
                    <a:schemeClr val="bg1">
                      <a:lumMod val="7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4400000" scaled="0"/>
              </a:gra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533650" y="3118103"/>
            <a:ext cx="7374731" cy="349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BDBDBD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闪存IC以保存模块逐点校正数据。你可以改变新的模块，可以自动调整。</a:t>
            </a:r>
            <a:endParaRPr lang="en-US" sz="1400" dirty="0">
              <a:solidFill>
                <a:srgbClr val="BDBDBD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266358" y="3986644"/>
            <a:ext cx="371221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>
                <a:gradFill>
                  <a:gsLst>
                    <a:gs pos="0">
                      <a:schemeClr val="bg1">
                        <a:lumMod val="75000"/>
                      </a:schemeClr>
                    </a:gs>
                    <a:gs pos="8200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4400000" scaled="0"/>
                </a:gra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Alps </a:t>
            </a:r>
            <a:r>
              <a:rPr lang="zh-CN" altLang="en-US" sz="4400" dirty="0">
                <a:gradFill>
                  <a:gsLst>
                    <a:gs pos="0">
                      <a:schemeClr val="bg1">
                        <a:lumMod val="75000"/>
                      </a:schemeClr>
                    </a:gs>
                    <a:gs pos="8200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4400000" scaled="0"/>
                </a:gra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高端影棚</a:t>
            </a:r>
            <a:endParaRPr lang="zh-CN" altLang="en-US" sz="4400" dirty="0">
              <a:gradFill>
                <a:gsLst>
                  <a:gs pos="0">
                    <a:schemeClr val="bg1">
                      <a:lumMod val="75000"/>
                    </a:schemeClr>
                  </a:gs>
                  <a:gs pos="82000">
                    <a:schemeClr val="bg1">
                      <a:lumMod val="7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4400000" scaled="0"/>
              </a:gra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3" name="图片 2" descr="D:\Desktop\654f3515ae53e36090b8ff929cd63bb.png654f3515ae53e36090b8ff929cd63bb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553720" y="132081"/>
            <a:ext cx="1388745" cy="112331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942465" y="433070"/>
            <a:ext cx="52019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FFEDE3"/>
                </a:solidFill>
                <a:effectLst>
                  <a:outerShdw blurRad="63500" algn="ctr" rotWithShape="0">
                    <a:prstClr val="black">
                      <a:alpha val="2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深圳中视创达光电有限公司</a:t>
            </a:r>
            <a:endParaRPr lang="en-US" sz="1400" dirty="0">
              <a:solidFill>
                <a:srgbClr val="FFEDE3"/>
              </a:solidFill>
              <a:effectLst>
                <a:outerShdw blurRad="63500" algn="ctr" rotWithShape="0">
                  <a:prstClr val="black">
                    <a:alpha val="2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rgbClr val="FFEDE3"/>
                </a:solidFill>
                <a:effectLst>
                  <a:outerShdw blurRad="63500" algn="ctr" rotWithShape="0">
                    <a:prstClr val="black">
                      <a:alpha val="2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Shenzhen Zhongshi Chuangda Photoelectric Co. , Ltd.</a:t>
            </a:r>
            <a:endParaRPr lang="en-US" sz="1400" dirty="0">
              <a:solidFill>
                <a:srgbClr val="FFEDE3"/>
              </a:solidFill>
              <a:effectLst>
                <a:outerShdw blurRad="63500" algn="ctr" rotWithShape="0">
                  <a:prstClr val="black">
                    <a:alpha val="2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r="9999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 descr="D:\Desktop\654f3515ae53e36090b8ff929cd63bb.png654f3515ae53e36090b8ff929cd63bb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553720" y="132716"/>
            <a:ext cx="1388745" cy="112331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942465" y="433070"/>
            <a:ext cx="52019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FFEDE3"/>
                </a:solidFill>
                <a:effectLst>
                  <a:outerShdw blurRad="63500" algn="ctr" rotWithShape="0">
                    <a:prstClr val="black">
                      <a:alpha val="2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深圳中视创达光电有限公司</a:t>
            </a:r>
            <a:endParaRPr lang="en-US" sz="1400" dirty="0">
              <a:solidFill>
                <a:srgbClr val="FFEDE3"/>
              </a:solidFill>
              <a:effectLst>
                <a:outerShdw blurRad="63500" algn="ctr" rotWithShape="0">
                  <a:prstClr val="black">
                    <a:alpha val="2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rgbClr val="FFEDE3"/>
                </a:solidFill>
                <a:effectLst>
                  <a:outerShdw blurRad="63500" algn="ctr" rotWithShape="0">
                    <a:prstClr val="black">
                      <a:alpha val="2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Shenzhen Zhongshi Chuangda Photoelectric Co. , Ltd.</a:t>
            </a:r>
            <a:endParaRPr lang="en-US" sz="1400" dirty="0">
              <a:solidFill>
                <a:srgbClr val="FFEDE3"/>
              </a:solidFill>
              <a:effectLst>
                <a:outerShdw blurRad="63500" algn="ctr" rotWithShape="0">
                  <a:prstClr val="black">
                    <a:alpha val="2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53720" y="1388745"/>
            <a:ext cx="1097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案例分享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26440" y="2080260"/>
            <a:ext cx="446786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chemeClr val="bg1"/>
                </a:solidFill>
              </a:rPr>
              <a:t>&gt;</a:t>
            </a:r>
            <a:r>
              <a:rPr lang="zh-CN" altLang="en-US">
                <a:solidFill>
                  <a:schemeClr val="bg1"/>
                </a:solidFill>
              </a:rPr>
              <a:t>台湾台北摄影棚</a:t>
            </a:r>
            <a:endParaRPr lang="zh-CN" alt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bg1"/>
                </a:solidFill>
              </a:rPr>
              <a:t>点间距：</a:t>
            </a:r>
            <a:r>
              <a:rPr lang="en-US" altLang="zh-CN">
                <a:solidFill>
                  <a:schemeClr val="bg1"/>
                </a:solidFill>
              </a:rPr>
              <a:t>P2.6 Alps </a:t>
            </a:r>
            <a:r>
              <a:rPr lang="zh-CN" altLang="en-US">
                <a:solidFill>
                  <a:schemeClr val="bg1"/>
                </a:solidFill>
              </a:rPr>
              <a:t>系列</a:t>
            </a:r>
            <a:r>
              <a:rPr lang="en-US" altLang="zh-CN">
                <a:solidFill>
                  <a:schemeClr val="bg1"/>
                </a:solidFill>
              </a:rPr>
              <a:t>16</a:t>
            </a:r>
            <a:r>
              <a:rPr lang="zh-CN" altLang="en-US">
                <a:solidFill>
                  <a:schemeClr val="bg1"/>
                </a:solidFill>
              </a:rPr>
              <a:t>扫</a:t>
            </a:r>
            <a:endParaRPr lang="zh-CN" alt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bg1"/>
                </a:solidFill>
              </a:rPr>
              <a:t>面积：正面曲形显示屏</a:t>
            </a:r>
            <a:r>
              <a:rPr lang="en-US" altLang="zh-CN">
                <a:solidFill>
                  <a:schemeClr val="bg1"/>
                </a:solidFill>
              </a:rPr>
              <a:t>125</a:t>
            </a:r>
            <a:r>
              <a:rPr lang="zh-CN" altLang="en-US">
                <a:solidFill>
                  <a:schemeClr val="bg1"/>
                </a:solidFill>
              </a:rPr>
              <a:t>平方，天花板造景显示屏：</a:t>
            </a:r>
            <a:r>
              <a:rPr lang="en-US" altLang="zh-CN">
                <a:solidFill>
                  <a:schemeClr val="bg1"/>
                </a:solidFill>
              </a:rPr>
              <a:t>230</a:t>
            </a:r>
            <a:r>
              <a:rPr lang="zh-CN" altLang="en-US">
                <a:solidFill>
                  <a:schemeClr val="bg1"/>
                </a:solidFill>
              </a:rPr>
              <a:t>平方</a:t>
            </a:r>
            <a:endParaRPr lang="zh-CN" alt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bg1"/>
                </a:solidFill>
              </a:rPr>
              <a:t>采用诺瓦控制系统</a:t>
            </a:r>
            <a:endParaRPr lang="zh-CN" alt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bg1"/>
                </a:solidFill>
              </a:rPr>
              <a:t>虚幻引擎</a:t>
            </a:r>
            <a:r>
              <a:rPr lang="en-US" altLang="zh-CN">
                <a:solidFill>
                  <a:schemeClr val="bg1"/>
                </a:solidFill>
              </a:rPr>
              <a:t>5</a:t>
            </a:r>
            <a:r>
              <a:rPr lang="zh-CN" altLang="en-US">
                <a:solidFill>
                  <a:schemeClr val="bg1"/>
                </a:solidFill>
              </a:rPr>
              <a:t>画面渲染技术</a:t>
            </a:r>
            <a:endParaRPr lang="zh-CN" altLang="en-US">
              <a:solidFill>
                <a:schemeClr val="bg1"/>
              </a:solidFill>
            </a:endParaRPr>
          </a:p>
          <a:p>
            <a:pPr indent="0">
              <a:buFont typeface="Arial" panose="020B0604020202020204" pitchFamily="34" charset="0"/>
              <a:buNone/>
            </a:pP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1125" y="1777365"/>
            <a:ext cx="6671310" cy="34886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r="9999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 descr="D:\Desktop\654f3515ae53e36090b8ff929cd63bb.png654f3515ae53e36090b8ff929cd63bb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553720" y="132716"/>
            <a:ext cx="1388745" cy="112331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942465" y="433070"/>
            <a:ext cx="52019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FFEDE3"/>
                </a:solidFill>
                <a:effectLst>
                  <a:outerShdw blurRad="63500" algn="ctr" rotWithShape="0">
                    <a:prstClr val="black">
                      <a:alpha val="2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深圳中视创达光电有限公司</a:t>
            </a:r>
            <a:endParaRPr lang="en-US" sz="1400" dirty="0">
              <a:solidFill>
                <a:srgbClr val="FFEDE3"/>
              </a:solidFill>
              <a:effectLst>
                <a:outerShdw blurRad="63500" algn="ctr" rotWithShape="0">
                  <a:prstClr val="black">
                    <a:alpha val="2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rgbClr val="FFEDE3"/>
                </a:solidFill>
                <a:effectLst>
                  <a:outerShdw blurRad="63500" algn="ctr" rotWithShape="0">
                    <a:prstClr val="black">
                      <a:alpha val="2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Shenzhen Zhongshi Chuangda Photoelectric Co. , Ltd.</a:t>
            </a:r>
            <a:endParaRPr lang="en-US" sz="1400" dirty="0">
              <a:solidFill>
                <a:srgbClr val="FFEDE3"/>
              </a:solidFill>
              <a:effectLst>
                <a:outerShdw blurRad="63500" algn="ctr" rotWithShape="0">
                  <a:prstClr val="black">
                    <a:alpha val="2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53720" y="1388745"/>
            <a:ext cx="1097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案例分享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26440" y="2080260"/>
            <a:ext cx="446786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chemeClr val="bg1"/>
                </a:solidFill>
              </a:rPr>
              <a:t>&gt;</a:t>
            </a:r>
            <a:r>
              <a:rPr lang="zh-CN" altLang="en-US">
                <a:solidFill>
                  <a:schemeClr val="bg1"/>
                </a:solidFill>
              </a:rPr>
              <a:t>英国摄影棚</a:t>
            </a:r>
            <a:endParaRPr lang="zh-CN" alt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bg1"/>
                </a:solidFill>
              </a:rPr>
              <a:t>点间距：</a:t>
            </a:r>
            <a:r>
              <a:rPr lang="en-US" altLang="zh-CN">
                <a:solidFill>
                  <a:schemeClr val="bg1"/>
                </a:solidFill>
              </a:rPr>
              <a:t>P1.9 Alps </a:t>
            </a:r>
            <a:r>
              <a:rPr lang="zh-CN" altLang="en-US">
                <a:solidFill>
                  <a:schemeClr val="bg1"/>
                </a:solidFill>
              </a:rPr>
              <a:t>系列</a:t>
            </a:r>
            <a:endParaRPr lang="zh-CN" alt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bg1"/>
                </a:solidFill>
              </a:rPr>
              <a:t>面积：正面直边显示屏</a:t>
            </a:r>
            <a:r>
              <a:rPr lang="en-US" altLang="zh-CN">
                <a:solidFill>
                  <a:schemeClr val="bg1"/>
                </a:solidFill>
              </a:rPr>
              <a:t>55</a:t>
            </a:r>
            <a:r>
              <a:rPr lang="zh-CN" altLang="en-US">
                <a:solidFill>
                  <a:schemeClr val="bg1"/>
                </a:solidFill>
              </a:rPr>
              <a:t>平方</a:t>
            </a:r>
            <a:endParaRPr lang="zh-CN" alt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bg1"/>
                </a:solidFill>
              </a:rPr>
              <a:t>采用英国</a:t>
            </a:r>
            <a:r>
              <a:rPr lang="en-US" altLang="zh-CN">
                <a:solidFill>
                  <a:schemeClr val="bg1"/>
                </a:solidFill>
              </a:rPr>
              <a:t>Brompton System</a:t>
            </a:r>
            <a:endParaRPr lang="zh-CN" alt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bg1"/>
                </a:solidFill>
              </a:rPr>
              <a:t>虚幻引擎</a:t>
            </a:r>
            <a:r>
              <a:rPr lang="en-US" altLang="zh-CN">
                <a:solidFill>
                  <a:schemeClr val="bg1"/>
                </a:solidFill>
              </a:rPr>
              <a:t>5</a:t>
            </a:r>
            <a:r>
              <a:rPr lang="zh-CN" altLang="en-US">
                <a:solidFill>
                  <a:schemeClr val="bg1"/>
                </a:solidFill>
              </a:rPr>
              <a:t>画面渲染技术</a:t>
            </a:r>
            <a:endParaRPr lang="zh-CN" altLang="en-US">
              <a:solidFill>
                <a:schemeClr val="bg1"/>
              </a:solidFill>
            </a:endParaRPr>
          </a:p>
          <a:p>
            <a:pPr indent="0">
              <a:buFont typeface="Arial" panose="020B0604020202020204" pitchFamily="34" charset="0"/>
              <a:buNone/>
            </a:pP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5360" y="2080260"/>
            <a:ext cx="7030720" cy="36804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r="9999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 descr="D:\Desktop\654f3515ae53e36090b8ff929cd63bb.png654f3515ae53e36090b8ff929cd63bb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553720" y="132716"/>
            <a:ext cx="1388745" cy="112331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942465" y="433070"/>
            <a:ext cx="52019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FFEDE3"/>
                </a:solidFill>
                <a:effectLst>
                  <a:outerShdw blurRad="63500" algn="ctr" rotWithShape="0">
                    <a:prstClr val="black">
                      <a:alpha val="2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深圳中视创达光电有限公司</a:t>
            </a:r>
            <a:endParaRPr lang="en-US" sz="1400" dirty="0">
              <a:solidFill>
                <a:srgbClr val="FFEDE3"/>
              </a:solidFill>
              <a:effectLst>
                <a:outerShdw blurRad="63500" algn="ctr" rotWithShape="0">
                  <a:prstClr val="black">
                    <a:alpha val="2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rgbClr val="FFEDE3"/>
                </a:solidFill>
                <a:effectLst>
                  <a:outerShdw blurRad="63500" algn="ctr" rotWithShape="0">
                    <a:prstClr val="black">
                      <a:alpha val="2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Shenzhen Zhongshi Chuangda Photoelectric Co. , Ltd.</a:t>
            </a:r>
            <a:endParaRPr lang="en-US" sz="1400" dirty="0">
              <a:solidFill>
                <a:srgbClr val="FFEDE3"/>
              </a:solidFill>
              <a:effectLst>
                <a:outerShdw blurRad="63500" algn="ctr" rotWithShape="0">
                  <a:prstClr val="black">
                    <a:alpha val="2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4"/>
            </p:custDataLst>
          </p:nvPr>
        </p:nvGraphicFramePr>
        <p:xfrm>
          <a:off x="1083945" y="1054735"/>
          <a:ext cx="10295890" cy="5400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1060"/>
                <a:gridCol w="1146810"/>
                <a:gridCol w="2431415"/>
                <a:gridCol w="1146810"/>
                <a:gridCol w="1146810"/>
                <a:gridCol w="1146810"/>
                <a:gridCol w="1146175"/>
              </a:tblGrid>
              <a:tr h="22034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14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Parameters</a:t>
                      </a:r>
                      <a:endParaRPr lang="en-US" altLang="zh-CN" sz="14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 sz="14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4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Model Parameters</a:t>
                      </a:r>
                      <a:endParaRPr lang="en-US" altLang="zh-CN" sz="14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1653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Product Model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Indoor P1.56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Indoor P1.953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Indoor P2.3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Indoor P2.604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Indoor P2.604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Indoor P2.976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717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LED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SMD1010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SMD1212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SMD1515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SMD1515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SMD1515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SMD1515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653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Pixel Pitch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1.562mm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1.953mm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2.31mm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2.604mm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2.604mm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2.976mm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846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Module Resolution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160dots(W)*160dots(H)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128dots(W)*128dots(H)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108dots(W)*109dots(H)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96dots(W)*96dots(H)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96dots(W)*96dots(H)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84dots(W)*84dots(H)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717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Pixel Synthesis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1R1G1B</a:t>
                      </a:r>
                      <a:r>
                        <a:rPr lang="zh-CN" altLang="en-US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3 in 1</a:t>
                      </a:r>
                      <a:r>
                        <a:rPr lang="zh-CN" altLang="en-US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1R1G1B</a:t>
                      </a:r>
                      <a:r>
                        <a:rPr lang="zh-CN" altLang="en-US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3 in 1</a:t>
                      </a:r>
                      <a:r>
                        <a:rPr lang="zh-CN" altLang="en-US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1R1G1B</a:t>
                      </a:r>
                      <a:r>
                        <a:rPr lang="zh-CN" altLang="en-US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3 in 1</a:t>
                      </a:r>
                      <a:r>
                        <a:rPr lang="zh-CN" altLang="en-US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1R1G1B</a:t>
                      </a:r>
                      <a:r>
                        <a:rPr lang="zh-CN" altLang="en-US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3 in 1</a:t>
                      </a:r>
                      <a:r>
                        <a:rPr lang="zh-CN" altLang="en-US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1R1G1B</a:t>
                      </a:r>
                      <a:r>
                        <a:rPr lang="zh-CN" altLang="en-US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3 in 1</a:t>
                      </a:r>
                      <a:r>
                        <a:rPr lang="zh-CN" altLang="en-US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1R1G1B</a:t>
                      </a:r>
                      <a:r>
                        <a:rPr lang="zh-CN" altLang="en-US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3 in 1</a:t>
                      </a:r>
                      <a:r>
                        <a:rPr lang="zh-CN" altLang="en-US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653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Pixel Density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409600dots/m2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262144dots/m2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186624dots/m2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147456dots/m2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147456dots/m2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112896dots/m2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Scan Mode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1/23Scan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1/16Scan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1/14Scan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1/8Scan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1/16Scan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1/14Scan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653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Refresh Rate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≥4000HZ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≥7680HZ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≥7680HZ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≥7680HZ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≥7680HZ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≥7680HZ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939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Driving IC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MBI5264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MBI5264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MBI5264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MBI5264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MBI5264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MBI5264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812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Gray Level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≥16Bit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≥16Bit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≥16Bit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≥16Bit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≥16Bit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≥16Bit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782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Module Size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250mm(W)*250mm(H)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250mm(W)*250mm(H)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250mm(W)*250mm(H)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250mm(W)*250mm(H)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250mm(W)*250mm(H)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250mm(W)*250mm(H)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846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Brightness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≥1000-1300cd/m2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≥1200-2000cd/m2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≥1200-2000cd/m2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≥1500-2200cd/m2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≥1200-2000cd/m2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≥1200-2000cd/m2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875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Color Temperature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6500K±500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6500K±500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6500K±500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6500K±500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6500K±500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6500K±500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875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Viewing Angle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≤160°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≤160°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≤160°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≤160°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≤160°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≤160°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780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Best Viewing Distance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＞</a:t>
                      </a: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2.0m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＞</a:t>
                      </a: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2.0m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＞</a:t>
                      </a: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2.6m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＞</a:t>
                      </a: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2.6m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＞</a:t>
                      </a: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2.6m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＞</a:t>
                      </a: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3m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448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Power Consumption(max.)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≤650W/m2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≤650W/m2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≤650W/m2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≤650W/m2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≤650W/m2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≤650W/m2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448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Power Consumption(average)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200W/m2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200W/m2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200W/m2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200W/m2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200W/m2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200W/m2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653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MTBF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＞</a:t>
                      </a: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50000H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＞</a:t>
                      </a: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50000H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＞</a:t>
                      </a: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50000H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＞</a:t>
                      </a: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50000H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＞</a:t>
                      </a: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50000H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＞</a:t>
                      </a: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50000H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70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Working Temperature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-20℃  </a:t>
                      </a:r>
                      <a:r>
                        <a:rPr lang="zh-CN" altLang="en-US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～ </a:t>
                      </a: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60℃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-20℃  </a:t>
                      </a:r>
                      <a:r>
                        <a:rPr lang="zh-CN" altLang="en-US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～ </a:t>
                      </a: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60℃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-20℃  </a:t>
                      </a:r>
                      <a:r>
                        <a:rPr lang="zh-CN" altLang="en-US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～ </a:t>
                      </a: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60℃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-20℃  </a:t>
                      </a:r>
                      <a:r>
                        <a:rPr lang="zh-CN" altLang="en-US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～ </a:t>
                      </a: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60℃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-20℃  </a:t>
                      </a:r>
                      <a:r>
                        <a:rPr lang="zh-CN" altLang="en-US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～ </a:t>
                      </a: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60℃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-20℃  </a:t>
                      </a:r>
                      <a:r>
                        <a:rPr lang="zh-CN" altLang="en-US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～ </a:t>
                      </a: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60℃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653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Level of Protection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IP40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IP40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IP40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IP40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IP40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1200" b="0">
                          <a:solidFill>
                            <a:schemeClr val="bg1"/>
                          </a:solidFill>
                          <a:latin typeface="等线" panose="02010600030101010101" charset="-122"/>
                          <a:cs typeface="等线" panose="02010600030101010101" charset="-122"/>
                        </a:rPr>
                        <a:t>IP40</a:t>
                      </a:r>
                      <a:endParaRPr lang="en-US" altLang="zh-CN" sz="1200" b="0">
                        <a:solidFill>
                          <a:schemeClr val="bg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marL="0" marR="0" marT="0" marB="0"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29920"/>
            <a:ext cx="12192000" cy="8117205"/>
          </a:xfrm>
          <a:prstGeom prst="rect">
            <a:avLst/>
          </a:prstGeom>
        </p:spPr>
      </p:pic>
      <p:cxnSp>
        <p:nvCxnSpPr>
          <p:cNvPr id="10" name="直接连接符 9"/>
          <p:cNvCxnSpPr/>
          <p:nvPr/>
        </p:nvCxnSpPr>
        <p:spPr>
          <a:xfrm>
            <a:off x="656590" y="2307590"/>
            <a:ext cx="0" cy="1716405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D:\Desktop\654f3515ae53e36090b8ff929cd63bb.png654f3515ae53e36090b8ff929cd63bb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553720" y="132081"/>
            <a:ext cx="1388745" cy="112331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942465" y="433070"/>
            <a:ext cx="52019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2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深圳中视创达光电有限公司</a:t>
            </a:r>
            <a:endParaRPr lang="en-US" sz="1400" dirty="0">
              <a:solidFill>
                <a:schemeClr val="bg1"/>
              </a:solidFill>
              <a:effectLst>
                <a:outerShdw blurRad="63500" algn="ctr" rotWithShape="0">
                  <a:prstClr val="black">
                    <a:alpha val="2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2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Shenzhen Zhongshi Chuangda Photoelectric Co. , Ltd.</a:t>
            </a:r>
            <a:endParaRPr lang="en-US" sz="1400" dirty="0">
              <a:solidFill>
                <a:schemeClr val="bg1"/>
              </a:solidFill>
              <a:effectLst>
                <a:outerShdw blurRad="63500" algn="ctr" rotWithShape="0">
                  <a:prstClr val="black">
                    <a:alpha val="2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-696595" y="2698750"/>
            <a:ext cx="13585825" cy="3558540"/>
          </a:xfrm>
          <a:prstGeom prst="rect">
            <a:avLst/>
          </a:prstGeom>
          <a:solidFill>
            <a:schemeClr val="dk1">
              <a:alpha val="460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100000"/>
              </a:srgb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3" name="图片 12" descr="D:\Desktop\电影屏PNG(1)\电影屏PNG\1.png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>
            <a:off x="3945890" y="601028"/>
            <a:ext cx="10057130" cy="565594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776605" y="3730625"/>
            <a:ext cx="442277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超高清</a:t>
            </a:r>
            <a:r>
              <a:rPr lang="en-US" altLang="zh-CN">
                <a:solidFill>
                  <a:schemeClr val="bg1"/>
                </a:solidFill>
              </a:rPr>
              <a:t>LED</a:t>
            </a:r>
            <a:r>
              <a:rPr lang="zh-CN" altLang="en-US">
                <a:solidFill>
                  <a:schemeClr val="bg1"/>
                </a:solidFill>
              </a:rPr>
              <a:t>影棚系列</a:t>
            </a:r>
            <a:endParaRPr lang="zh-CN" altLang="en-US">
              <a:solidFill>
                <a:schemeClr val="bg1"/>
              </a:solidFill>
            </a:endParaRPr>
          </a:p>
          <a:p>
            <a:endParaRPr lang="en-US" altLang="zh-CN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虚拟</a:t>
            </a:r>
            <a:r>
              <a:rPr lang="en-US" altLang="zh-CN">
                <a:solidFill>
                  <a:schemeClr val="bg1"/>
                </a:solidFill>
              </a:rPr>
              <a:t>LED</a:t>
            </a:r>
            <a:r>
              <a:rPr lang="zh-CN" altLang="en-US">
                <a:solidFill>
                  <a:schemeClr val="bg1"/>
                </a:solidFill>
              </a:rPr>
              <a:t>拍摄技术，助力于影视拍摄，广告拍摄，开发虚拟生产技术，并将其提升到更高的水平。</a:t>
            </a:r>
            <a:endParaRPr lang="zh-CN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r="9999"/>
          <a:stretch>
            <a:fillRect/>
          </a:stretch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101992" y="2307284"/>
            <a:ext cx="3425190" cy="1076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4800" b="1">
                <a:solidFill>
                  <a:schemeClr val="bg1"/>
                </a:solidFill>
                <a:effectLst>
                  <a:outerShdw blurRad="165100" dist="88900" dir="2700000" algn="tl">
                    <a:srgbClr val="000000">
                      <a:alpha val="14000"/>
                    </a:srgbClr>
                  </a:outerShdw>
                </a:effectLst>
                <a:latin typeface="+mj-ea"/>
                <a:ea typeface="+mj-ea"/>
              </a:defRPr>
            </a:lvl1pPr>
          </a:lstStyle>
          <a:p>
            <a:r>
              <a:rPr lang="zh-CN" altLang="en-US" sz="3200" b="0" dirty="0">
                <a:latin typeface="+mn-ea"/>
                <a:ea typeface="+mn-ea"/>
              </a:rPr>
              <a:t>外形尺寸</a:t>
            </a:r>
            <a:endParaRPr lang="en-US" altLang="zh-CN" sz="3200" b="0" dirty="0">
              <a:latin typeface="+mn-ea"/>
              <a:ea typeface="+mn-ea"/>
            </a:endParaRPr>
          </a:p>
          <a:p>
            <a:r>
              <a:rPr lang="en-US" altLang="zh-CN" sz="3200" b="0" dirty="0">
                <a:latin typeface="+mn-ea"/>
                <a:ea typeface="+mn-ea"/>
              </a:rPr>
              <a:t>500mm x 500mm</a:t>
            </a:r>
            <a:endParaRPr lang="en-US" altLang="zh-CN" sz="3200" b="0" dirty="0">
              <a:latin typeface="+mn-ea"/>
              <a:ea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101993" y="3855081"/>
            <a:ext cx="4384408" cy="349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1400" dirty="0">
                <a:solidFill>
                  <a:srgbClr val="BDBDBD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&gt;&gt; 8.5 KG/ pcs</a:t>
            </a:r>
            <a:endParaRPr lang="en-US" altLang="zh-CN" sz="1400" dirty="0">
              <a:solidFill>
                <a:srgbClr val="BDBDBD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656590" y="2307590"/>
            <a:ext cx="0" cy="1716405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 descr="D:\Desktop\电影屏PNG(1)\电影屏PNG\1.png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3218180" y="1201103"/>
            <a:ext cx="10057130" cy="5655945"/>
          </a:xfrm>
          <a:prstGeom prst="rect">
            <a:avLst/>
          </a:prstGeom>
        </p:spPr>
      </p:pic>
      <p:pic>
        <p:nvPicPr>
          <p:cNvPr id="3" name="图片 2" descr="D:\Desktop\654f3515ae53e36090b8ff929cd63bb.png654f3515ae53e36090b8ff929cd63bb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>
            <a:off x="553720" y="132081"/>
            <a:ext cx="1388745" cy="112331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942465" y="433070"/>
            <a:ext cx="52019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FFEDE3"/>
                </a:solidFill>
                <a:effectLst>
                  <a:outerShdw blurRad="63500" algn="ctr" rotWithShape="0">
                    <a:prstClr val="black">
                      <a:alpha val="2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深圳中视创达光电有限公司</a:t>
            </a:r>
            <a:endParaRPr lang="en-US" sz="1400" dirty="0">
              <a:solidFill>
                <a:srgbClr val="FFEDE3"/>
              </a:solidFill>
              <a:effectLst>
                <a:outerShdw blurRad="63500" algn="ctr" rotWithShape="0">
                  <a:prstClr val="black">
                    <a:alpha val="2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rgbClr val="FFEDE3"/>
                </a:solidFill>
                <a:effectLst>
                  <a:outerShdw blurRad="63500" algn="ctr" rotWithShape="0">
                    <a:prstClr val="black">
                      <a:alpha val="2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Shenzhen Zhongshi Chuangda Photoelectric Co. , Ltd.</a:t>
            </a:r>
            <a:endParaRPr lang="en-US" sz="1400" dirty="0">
              <a:solidFill>
                <a:srgbClr val="FFEDE3"/>
              </a:solidFill>
              <a:effectLst>
                <a:outerShdw blurRad="63500" algn="ctr" rotWithShape="0">
                  <a:prstClr val="black">
                    <a:alpha val="2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r="9999"/>
          <a:stretch>
            <a:fillRect/>
          </a:stretch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pic>
        <p:nvPicPr>
          <p:cNvPr id="3" name="图片 2" descr="D:\Desktop\654f3515ae53e36090b8ff929cd63bb.png654f3515ae53e36090b8ff929cd63bb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553720" y="132716"/>
            <a:ext cx="1388745" cy="112331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942465" y="433070"/>
            <a:ext cx="52019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FFEDE3"/>
                </a:solidFill>
                <a:effectLst>
                  <a:outerShdw blurRad="63500" algn="ctr" rotWithShape="0">
                    <a:prstClr val="black">
                      <a:alpha val="2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深圳中视创达光电有限公司</a:t>
            </a:r>
            <a:endParaRPr lang="en-US" sz="1400" dirty="0">
              <a:solidFill>
                <a:srgbClr val="FFEDE3"/>
              </a:solidFill>
              <a:effectLst>
                <a:outerShdw blurRad="63500" algn="ctr" rotWithShape="0">
                  <a:prstClr val="black">
                    <a:alpha val="2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rgbClr val="FFEDE3"/>
                </a:solidFill>
                <a:effectLst>
                  <a:outerShdw blurRad="63500" algn="ctr" rotWithShape="0">
                    <a:prstClr val="black">
                      <a:alpha val="2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Shenzhen Zhongshi Chuangda Photoelectric Co. , Ltd.</a:t>
            </a:r>
            <a:endParaRPr lang="en-US" sz="1400" dirty="0">
              <a:solidFill>
                <a:srgbClr val="FFEDE3"/>
              </a:solidFill>
              <a:effectLst>
                <a:outerShdw blurRad="63500" algn="ctr" rotWithShape="0">
                  <a:prstClr val="black">
                    <a:alpha val="2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图片 1" descr="D:\Desktop\电影屏PNG(1)\电影屏PNG\2.png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393440" y="433388"/>
            <a:ext cx="10057765" cy="5661025"/>
          </a:xfrm>
          <a:prstGeom prst="rect">
            <a:avLst/>
          </a:prstGeom>
        </p:spPr>
      </p:pic>
      <p:cxnSp>
        <p:nvCxnSpPr>
          <p:cNvPr id="10" name="直接连接符 9"/>
          <p:cNvCxnSpPr/>
          <p:nvPr/>
        </p:nvCxnSpPr>
        <p:spPr>
          <a:xfrm>
            <a:off x="656590" y="2307590"/>
            <a:ext cx="0" cy="1716405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1101992" y="2307284"/>
            <a:ext cx="22148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4800" b="1">
                <a:solidFill>
                  <a:schemeClr val="bg1"/>
                </a:solidFill>
                <a:effectLst>
                  <a:outerShdw blurRad="165100" dist="88900" dir="2700000" algn="tl">
                    <a:srgbClr val="000000">
                      <a:alpha val="14000"/>
                    </a:srgbClr>
                  </a:outerShdw>
                </a:effectLst>
                <a:latin typeface="+mj-ea"/>
                <a:ea typeface="+mj-ea"/>
              </a:defRPr>
            </a:lvl1pPr>
          </a:lstStyle>
          <a:p>
            <a:r>
              <a:rPr lang="zh-CN" altLang="en-US" sz="3200" b="0" dirty="0">
                <a:latin typeface="+mn-ea"/>
                <a:ea typeface="+mn-ea"/>
              </a:rPr>
              <a:t>模块化设计</a:t>
            </a:r>
            <a:endParaRPr lang="zh-CN" altLang="en-US" sz="3200" b="0" dirty="0">
              <a:latin typeface="+mn-ea"/>
              <a:ea typeface="宋体" panose="02010600030101010101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101725" y="3254375"/>
            <a:ext cx="3717925" cy="866140"/>
          </a:xfrm>
          <a:prstGeom prst="rect">
            <a:avLst/>
          </a:prstGeom>
        </p:spPr>
        <p:txBody>
          <a:bodyPr wrap="square">
            <a:spAutoFit/>
          </a:bodyPr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rgbClr val="BDBDBD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模块化设计：模组，控制盒无螺丝设计。卡扣式安装，模块化分离。方便快速更换，快速拆卸。安全可靠。超高平整度。</a:t>
            </a:r>
            <a:endParaRPr lang="zh-CN" altLang="en-US" sz="1400" dirty="0">
              <a:solidFill>
                <a:srgbClr val="BDBDBD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r="9999"/>
          <a:stretch>
            <a:fillRect/>
          </a:stretch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pic>
        <p:nvPicPr>
          <p:cNvPr id="3" name="图片 2" descr="D:\Desktop\654f3515ae53e36090b8ff929cd63bb.png654f3515ae53e36090b8ff929cd63bb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553720" y="132716"/>
            <a:ext cx="1388745" cy="112331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942465" y="433070"/>
            <a:ext cx="52019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FFEDE3"/>
                </a:solidFill>
                <a:effectLst>
                  <a:outerShdw blurRad="63500" algn="ctr" rotWithShape="0">
                    <a:prstClr val="black">
                      <a:alpha val="2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深圳中视创达光电有限公司</a:t>
            </a:r>
            <a:endParaRPr lang="en-US" sz="1400" dirty="0">
              <a:solidFill>
                <a:srgbClr val="FFEDE3"/>
              </a:solidFill>
              <a:effectLst>
                <a:outerShdw blurRad="63500" algn="ctr" rotWithShape="0">
                  <a:prstClr val="black">
                    <a:alpha val="2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rgbClr val="FFEDE3"/>
                </a:solidFill>
                <a:effectLst>
                  <a:outerShdw blurRad="63500" algn="ctr" rotWithShape="0">
                    <a:prstClr val="black">
                      <a:alpha val="2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Shenzhen Zhongshi Chuangda Photoelectric Co. , Ltd.</a:t>
            </a:r>
            <a:endParaRPr lang="en-US" sz="1400" dirty="0">
              <a:solidFill>
                <a:srgbClr val="FFEDE3"/>
              </a:solidFill>
              <a:effectLst>
                <a:outerShdw blurRad="63500" algn="ctr" rotWithShape="0">
                  <a:prstClr val="black">
                    <a:alpha val="2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 6" descr="D:\Desktop\850552cb3d90a2afa10450265c8cce5.png850552cb3d90a2afa10450265c8cce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776470" y="604520"/>
            <a:ext cx="6920230" cy="5782310"/>
          </a:xfrm>
          <a:prstGeom prst="rect">
            <a:avLst/>
          </a:prstGeom>
        </p:spPr>
      </p:pic>
      <p:cxnSp>
        <p:nvCxnSpPr>
          <p:cNvPr id="10" name="直接连接符 9"/>
          <p:cNvCxnSpPr/>
          <p:nvPr/>
        </p:nvCxnSpPr>
        <p:spPr>
          <a:xfrm>
            <a:off x="656590" y="2307590"/>
            <a:ext cx="0" cy="1716405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1086752" y="2873704"/>
            <a:ext cx="26212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4800" b="1">
                <a:solidFill>
                  <a:schemeClr val="bg1"/>
                </a:solidFill>
                <a:effectLst>
                  <a:outerShdw blurRad="165100" dist="88900" dir="2700000" algn="tl">
                    <a:srgbClr val="000000">
                      <a:alpha val="14000"/>
                    </a:srgbClr>
                  </a:outerShdw>
                </a:effectLst>
                <a:latin typeface="+mj-ea"/>
                <a:ea typeface="+mj-ea"/>
              </a:defRPr>
            </a:lvl1pPr>
          </a:lstStyle>
          <a:p>
            <a:r>
              <a:rPr lang="zh-CN" altLang="en-US" sz="3200" b="0" dirty="0">
                <a:latin typeface="+mn-ea"/>
                <a:ea typeface="+mn-ea"/>
              </a:rPr>
              <a:t>多角度可调节</a:t>
            </a:r>
            <a:endParaRPr lang="zh-CN" altLang="en-US" sz="3200" b="0" dirty="0">
              <a:latin typeface="+mn-ea"/>
              <a:ea typeface="+mn-e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r="9999"/>
          <a:stretch>
            <a:fillRect/>
          </a:stretch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pic>
        <p:nvPicPr>
          <p:cNvPr id="3" name="图片 2" descr="D:\Desktop\654f3515ae53e36090b8ff929cd63bb.png654f3515ae53e36090b8ff929cd63bb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553720" y="132081"/>
            <a:ext cx="1388745" cy="112331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942465" y="433070"/>
            <a:ext cx="52019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FFEDE3"/>
                </a:solidFill>
                <a:effectLst>
                  <a:outerShdw blurRad="63500" algn="ctr" rotWithShape="0">
                    <a:prstClr val="black">
                      <a:alpha val="2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深圳中视创达光电有限公司</a:t>
            </a:r>
            <a:endParaRPr lang="en-US" sz="1400" dirty="0">
              <a:solidFill>
                <a:srgbClr val="FFEDE3"/>
              </a:solidFill>
              <a:effectLst>
                <a:outerShdw blurRad="63500" algn="ctr" rotWithShape="0">
                  <a:prstClr val="black">
                    <a:alpha val="2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rgbClr val="FFEDE3"/>
                </a:solidFill>
                <a:effectLst>
                  <a:outerShdw blurRad="63500" algn="ctr" rotWithShape="0">
                    <a:prstClr val="black">
                      <a:alpha val="2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Shenzhen Zhongshi Chuangda Photoelectric Co. , Ltd.</a:t>
            </a:r>
            <a:endParaRPr lang="en-US" sz="1400" dirty="0">
              <a:solidFill>
                <a:srgbClr val="FFEDE3"/>
              </a:solidFill>
              <a:effectLst>
                <a:outerShdw blurRad="63500" algn="ctr" rotWithShape="0">
                  <a:prstClr val="black">
                    <a:alpha val="2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图片 1" descr="D:\Desktop\电影屏PNG(1)\电影屏PNG\5.png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42110" y="888683"/>
            <a:ext cx="10057765" cy="5661025"/>
          </a:xfrm>
          <a:prstGeom prst="rect">
            <a:avLst/>
          </a:prstGeom>
        </p:spPr>
      </p:pic>
      <p:cxnSp>
        <p:nvCxnSpPr>
          <p:cNvPr id="10" name="直接连接符 9"/>
          <p:cNvCxnSpPr/>
          <p:nvPr/>
        </p:nvCxnSpPr>
        <p:spPr>
          <a:xfrm>
            <a:off x="656590" y="2307590"/>
            <a:ext cx="0" cy="1716405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1086752" y="2873704"/>
            <a:ext cx="26212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4800" b="1">
                <a:solidFill>
                  <a:schemeClr val="bg1"/>
                </a:solidFill>
                <a:effectLst>
                  <a:outerShdw blurRad="165100" dist="88900" dir="2700000" algn="tl">
                    <a:srgbClr val="000000">
                      <a:alpha val="14000"/>
                    </a:srgbClr>
                  </a:outerShdw>
                </a:effectLst>
                <a:latin typeface="+mj-ea"/>
                <a:ea typeface="+mj-ea"/>
              </a:defRPr>
            </a:lvl1pPr>
          </a:lstStyle>
          <a:p>
            <a:r>
              <a:rPr lang="zh-CN" altLang="en-US" sz="3200" b="0" dirty="0">
                <a:latin typeface="+mn-ea"/>
                <a:ea typeface="+mn-ea"/>
              </a:rPr>
              <a:t>多角度可调节</a:t>
            </a:r>
            <a:endParaRPr lang="zh-CN" altLang="en-US" sz="3200" b="0" dirty="0">
              <a:latin typeface="+mn-ea"/>
              <a:ea typeface="+mn-e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r="9999"/>
          <a:stretch>
            <a:fillRect/>
          </a:stretch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pic>
        <p:nvPicPr>
          <p:cNvPr id="3" name="图片 2" descr="D:\Desktop\654f3515ae53e36090b8ff929cd63bb.png654f3515ae53e36090b8ff929cd63bb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553720" y="132716"/>
            <a:ext cx="1388745" cy="112331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942465" y="433070"/>
            <a:ext cx="52019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FFEDE3"/>
                </a:solidFill>
                <a:effectLst>
                  <a:outerShdw blurRad="63500" algn="ctr" rotWithShape="0">
                    <a:prstClr val="black">
                      <a:alpha val="2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深圳中视创达光电有限公司</a:t>
            </a:r>
            <a:endParaRPr lang="en-US" sz="1400" dirty="0">
              <a:solidFill>
                <a:srgbClr val="FFEDE3"/>
              </a:solidFill>
              <a:effectLst>
                <a:outerShdw blurRad="63500" algn="ctr" rotWithShape="0">
                  <a:prstClr val="black">
                    <a:alpha val="2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rgbClr val="FFEDE3"/>
                </a:solidFill>
                <a:effectLst>
                  <a:outerShdw blurRad="63500" algn="ctr" rotWithShape="0">
                    <a:prstClr val="black">
                      <a:alpha val="2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Shenzhen Zhongshi Chuangda Photoelectric Co. , Ltd.</a:t>
            </a:r>
            <a:endParaRPr lang="en-US" sz="1400" dirty="0">
              <a:solidFill>
                <a:srgbClr val="FFEDE3"/>
              </a:solidFill>
              <a:effectLst>
                <a:outerShdw blurRad="63500" algn="ctr" rotWithShape="0">
                  <a:prstClr val="black">
                    <a:alpha val="2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图片 3" descr="D:\Desktop\电影屏PNG(1)\电影屏PNG\6.png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869440" y="672783"/>
            <a:ext cx="10057130" cy="5655945"/>
          </a:xfrm>
          <a:prstGeom prst="rect">
            <a:avLst/>
          </a:prstGeom>
        </p:spPr>
      </p:pic>
      <p:cxnSp>
        <p:nvCxnSpPr>
          <p:cNvPr id="10" name="直接连接符 9"/>
          <p:cNvCxnSpPr/>
          <p:nvPr/>
        </p:nvCxnSpPr>
        <p:spPr>
          <a:xfrm>
            <a:off x="656590" y="2307590"/>
            <a:ext cx="0" cy="1716405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1086752" y="2873704"/>
            <a:ext cx="26212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4800" b="1">
                <a:solidFill>
                  <a:schemeClr val="bg1"/>
                </a:solidFill>
                <a:effectLst>
                  <a:outerShdw blurRad="165100" dist="88900" dir="2700000" algn="tl">
                    <a:srgbClr val="000000">
                      <a:alpha val="14000"/>
                    </a:srgbClr>
                  </a:outerShdw>
                </a:effectLst>
                <a:latin typeface="+mj-ea"/>
                <a:ea typeface="+mj-ea"/>
              </a:defRPr>
            </a:lvl1pPr>
          </a:lstStyle>
          <a:p>
            <a:r>
              <a:rPr lang="zh-CN" altLang="en-US" sz="3200" b="0" dirty="0">
                <a:latin typeface="+mn-ea"/>
                <a:ea typeface="+mn-ea"/>
              </a:rPr>
              <a:t>多角度可调节</a:t>
            </a:r>
            <a:endParaRPr lang="zh-CN" altLang="en-US" sz="3200" b="0" dirty="0">
              <a:latin typeface="+mn-ea"/>
              <a:ea typeface="+mn-e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r="9999"/>
          <a:stretch>
            <a:fillRect/>
          </a:stretch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pic>
        <p:nvPicPr>
          <p:cNvPr id="3" name="图片 2" descr="D:\Desktop\654f3515ae53e36090b8ff929cd63bb.png654f3515ae53e36090b8ff929cd63bb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553720" y="132716"/>
            <a:ext cx="1388745" cy="112331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942465" y="433070"/>
            <a:ext cx="52019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FFEDE3"/>
                </a:solidFill>
                <a:effectLst>
                  <a:outerShdw blurRad="63500" algn="ctr" rotWithShape="0">
                    <a:prstClr val="black">
                      <a:alpha val="2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深圳中视创达光电有限公司</a:t>
            </a:r>
            <a:endParaRPr lang="en-US" sz="1400" dirty="0">
              <a:solidFill>
                <a:srgbClr val="FFEDE3"/>
              </a:solidFill>
              <a:effectLst>
                <a:outerShdw blurRad="63500" algn="ctr" rotWithShape="0">
                  <a:prstClr val="black">
                    <a:alpha val="2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rgbClr val="FFEDE3"/>
                </a:solidFill>
                <a:effectLst>
                  <a:outerShdw blurRad="63500" algn="ctr" rotWithShape="0">
                    <a:prstClr val="black">
                      <a:alpha val="2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Shenzhen Zhongshi Chuangda Photoelectric Co. , Ltd.</a:t>
            </a:r>
            <a:endParaRPr lang="en-US" sz="1400" dirty="0">
              <a:solidFill>
                <a:srgbClr val="FFEDE3"/>
              </a:solidFill>
              <a:effectLst>
                <a:outerShdw blurRad="63500" algn="ctr" rotWithShape="0">
                  <a:prstClr val="black">
                    <a:alpha val="2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59" name="文本框 6"/>
          <p:cNvSpPr txBox="1"/>
          <p:nvPr>
            <p:custDataLst>
              <p:tags r:id="rId4"/>
            </p:custDataLst>
          </p:nvPr>
        </p:nvSpPr>
        <p:spPr>
          <a:xfrm>
            <a:off x="762318" y="1205865"/>
            <a:ext cx="10429875" cy="798513"/>
          </a:xfrm>
          <a:prstGeom prst="rect">
            <a:avLst/>
          </a:prstGeom>
          <a:noFill/>
          <a:ln w="9525">
            <a:noFill/>
          </a:ln>
        </p:spPr>
        <p:txBody>
          <a:bodyPr wrap="square" anchor="t"/>
          <a:lstStyle/>
          <a:p>
            <a:pPr>
              <a:lnSpc>
                <a:spcPct val="120000"/>
              </a:lnSpc>
            </a:pPr>
            <a:r>
              <a:rPr lang="zh-CN" altLang="en-US" sz="28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功能简介 </a:t>
            </a:r>
            <a:r>
              <a:rPr lang="en-US" altLang="zh-CN" sz="28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:</a:t>
            </a:r>
            <a:r>
              <a:rPr lang="en-US" altLang="zh-CN" sz="2800" b="1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en-US" altLang="zh-CN" sz="2800" b="1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457" name="文本框 4"/>
          <p:cNvSpPr txBox="1"/>
          <p:nvPr>
            <p:custDataLst>
              <p:tags r:id="rId5"/>
            </p:custDataLst>
          </p:nvPr>
        </p:nvSpPr>
        <p:spPr>
          <a:xfrm>
            <a:off x="1725613" y="1844675"/>
            <a:ext cx="8740775" cy="328295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t"/>
          <a:lstStyle/>
          <a:p>
            <a:pPr marL="285750" indent="-285750">
              <a:lnSpc>
                <a:spcPct val="18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微光高灰度技术，</a:t>
            </a:r>
            <a:r>
              <a:rPr lang="en-US" altLang="zh-CN" sz="1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10</a:t>
            </a: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000:1对比度，</a:t>
            </a:r>
            <a:r>
              <a:rPr lang="en-US" altLang="zh-CN" sz="1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16</a:t>
            </a: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位灰度，</a:t>
            </a:r>
            <a:r>
              <a:rPr lang="en-US" altLang="zh-CN" sz="1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768</a:t>
            </a: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0Hz刷新率</a:t>
            </a:r>
            <a:endParaRPr lang="zh-CN" alt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285750" indent="-285750">
              <a:lnSpc>
                <a:spcPct val="18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色域宽，颜色均匀，无拖尾、重影 （可达到</a:t>
            </a:r>
            <a:r>
              <a:rPr lang="en-US" altLang="zh-CN" sz="1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99.7% DPI-P3</a:t>
            </a: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广色域）</a:t>
            </a:r>
            <a:endParaRPr lang="zh-CN" alt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285750" indent="-285750">
              <a:lnSpc>
                <a:spcPct val="18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无缝，无限缝线，接缝可微调，调整精度为0.01mm</a:t>
            </a:r>
            <a:endParaRPr lang="zh-CN" alt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285750" indent="-285750">
              <a:lnSpc>
                <a:spcPct val="18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自然冷却，超静音无风扇设计</a:t>
            </a:r>
            <a:endParaRPr lang="zh-CN" alt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285750" indent="-285750">
              <a:lnSpc>
                <a:spcPct val="18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压铸铝设计，数控精加工，柜体非常平整</a:t>
            </a:r>
            <a:endParaRPr lang="zh-CN" alt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285750" indent="-285750">
              <a:lnSpc>
                <a:spcPct val="18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前后保养设计，更轻更薄</a:t>
            </a:r>
            <a:endParaRPr lang="zh-CN" alt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285750" indent="-285750">
              <a:lnSpc>
                <a:spcPct val="18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电源信号双重备份，确保会议安全可靠</a:t>
            </a:r>
            <a:endParaRPr lang="zh-CN" alt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285750" indent="-285750">
              <a:lnSpc>
                <a:spcPct val="18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Flash功能只能存储校正数据。易于维修，颜色均匀</a:t>
            </a:r>
            <a:endParaRPr lang="zh-CN" alt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cxnSp>
        <p:nvCxnSpPr>
          <p:cNvPr id="4" name="直接连接符 3"/>
          <p:cNvCxnSpPr/>
          <p:nvPr>
            <p:custDataLst>
              <p:tags r:id="rId6"/>
            </p:custDataLst>
          </p:nvPr>
        </p:nvCxnSpPr>
        <p:spPr>
          <a:xfrm>
            <a:off x="1495425" y="1958975"/>
            <a:ext cx="0" cy="3886200"/>
          </a:xfrm>
          <a:prstGeom prst="line">
            <a:avLst/>
          </a:prstGeom>
          <a:ln w="12700" cmpd="sng">
            <a:solidFill>
              <a:schemeClr val="bg1">
                <a:lumMod val="9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r="9999"/>
          <a:stretch>
            <a:fillRect/>
          </a:stretch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pic>
        <p:nvPicPr>
          <p:cNvPr id="3" name="图片 2" descr="D:\Desktop\654f3515ae53e36090b8ff929cd63bb.png654f3515ae53e36090b8ff929cd63bb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553720" y="132081"/>
            <a:ext cx="1388745" cy="112331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942465" y="433070"/>
            <a:ext cx="52019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FFEDE3"/>
                </a:solidFill>
                <a:effectLst>
                  <a:outerShdw blurRad="63500" algn="ctr" rotWithShape="0">
                    <a:prstClr val="black">
                      <a:alpha val="2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深圳中视创达光电有限公司</a:t>
            </a:r>
            <a:endParaRPr lang="en-US" sz="1400" dirty="0">
              <a:solidFill>
                <a:srgbClr val="FFEDE3"/>
              </a:solidFill>
              <a:effectLst>
                <a:outerShdw blurRad="63500" algn="ctr" rotWithShape="0">
                  <a:prstClr val="black">
                    <a:alpha val="2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rgbClr val="FFEDE3"/>
                </a:solidFill>
                <a:effectLst>
                  <a:outerShdw blurRad="63500" algn="ctr" rotWithShape="0">
                    <a:prstClr val="black">
                      <a:alpha val="2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Shenzhen Zhongshi Chuangda Photoelectric Co. , Ltd.</a:t>
            </a:r>
            <a:endParaRPr lang="en-US" sz="1400" dirty="0">
              <a:solidFill>
                <a:srgbClr val="FFEDE3"/>
              </a:solidFill>
              <a:effectLst>
                <a:outerShdw blurRad="63500" algn="ctr" rotWithShape="0">
                  <a:prstClr val="black">
                    <a:alpha val="2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627" name="Picture 3" descr="C:\Documents and Settings\Administrator\桌面\1.png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16293" y="2567940"/>
            <a:ext cx="10558462" cy="39004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1114425" y="1233805"/>
            <a:ext cx="8154988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l" fontAlgn="base"/>
            <a:r>
              <a:rPr sz="2000" strike="noStrike" noProof="1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高灰度-更精致</a:t>
            </a:r>
            <a:endParaRPr sz="2000" strike="noStrike" noProof="1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26629" name="文本框 5"/>
          <p:cNvSpPr txBox="1"/>
          <p:nvPr/>
        </p:nvSpPr>
        <p:spPr>
          <a:xfrm>
            <a:off x="1114425" y="1572895"/>
            <a:ext cx="10107613" cy="10604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sz="14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灰度也被称为颜色边界或灰度，它是指亮度的亮度程度，任何颜色从暗到亮的级别数。MAXTOP小间距LED显示屏实现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22</a:t>
            </a:r>
            <a:r>
              <a:rPr sz="14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位灰度性能。在低亮度下，显示器的灰度性能仍然完好无损。灰度值越高，图像的层次性和生动性就越高，图像细节也就越详细。不丢失信息</a:t>
            </a:r>
            <a:endParaRPr sz="1400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2187,&quot;width&quot;:2187}"/>
</p:tagLst>
</file>

<file path=ppt/tags/tag10.xml><?xml version="1.0" encoding="utf-8"?>
<p:tagLst xmlns:p="http://schemas.openxmlformats.org/presentationml/2006/main">
  <p:tag name="KSO_WM_TEMPLATE_CATEGORY" val="custom"/>
  <p:tag name="KSO_WM_TEMPLATE_INDEX" val="20186579"/>
  <p:tag name="KSO_WM_UNIT_TYPE" val="a"/>
  <p:tag name="KSO_WM_UNIT_INDEX" val="1"/>
  <p:tag name="KSO_WM_UNIT_ID" val="custom20186579_11*a*1"/>
  <p:tag name="KSO_WM_UNIT_LAYERLEVEL" val="1"/>
  <p:tag name="KSO_WM_UNIT_VALUE" val="14"/>
  <p:tag name="KSO_WM_UNIT_ISCONTENTSTITLE" val="0"/>
  <p:tag name="KSO_WM_UNIT_HIGHLIGHT" val="0"/>
  <p:tag name="KSO_WM_UNIT_COMPATIBLE" val="0"/>
  <p:tag name="KSO_WM_BEAUTIFY_FLAG" val="#wm#"/>
  <p:tag name="KSO_WM_TAG_VERSION" val="1.0"/>
  <p:tag name="KSO_WM_UNIT_PRESET_TEXT" val="单击此处添加标题"/>
  <p:tag name="KSO_WM_UNIT_DIAGRAM_ISNUMVISUAL" val="0"/>
  <p:tag name="KSO_WM_UNIT_DIAGRAM_ISREFERUNIT" val="0"/>
  <p:tag name="KSO_WM_UNIT_NOCLEAR" val="0"/>
</p:tagLst>
</file>

<file path=ppt/tags/tag11.xml><?xml version="1.0" encoding="utf-8"?>
<p:tagLst xmlns:p="http://schemas.openxmlformats.org/presentationml/2006/main">
  <p:tag name="KSO_WM_TEMPLATE_CATEGORY" val="custom"/>
  <p:tag name="KSO_WM_TEMPLATE_INDEX" val="20186579"/>
  <p:tag name="KSO_WM_UNIT_TYPE" val="f"/>
  <p:tag name="KSO_WM_UNIT_INDEX" val="1"/>
  <p:tag name="KSO_WM_UNIT_ID" val="custom20186579_11*f*1"/>
  <p:tag name="KSO_WM_UNIT_LAYERLEVEL" val="1"/>
  <p:tag name="KSO_WM_UNIT_VALUE" val="189"/>
  <p:tag name="KSO_WM_UNIT_HIGHLIGHT" val="0"/>
  <p:tag name="KSO_WM_UNIT_COMPATIBLE" val="0"/>
  <p:tag name="KSO_WM_BEAUTIFY_FLAG" val="#wm#"/>
  <p:tag name="KSO_WM_TAG_VERSION" val="1.0"/>
  <p:tag name="KSO_WM_UNIT_PRESET_TEXT" val="单击此处添加文本具体内容，简明扼要的阐述您的观点。根据需要可酌情增减文字，以便观者准确的理解您传达的思想。&#10;单击此处添加文本具体内容，简明扼要的阐述您的观点。根据需要可酌情增减文字，以便观者准确的理解您传达的思想。&#10;单击此处添加文本具体内容，简明扼要的阐述您的观点。根据需要可酌情增减文字，以便观者准确的理解您传达的思想。"/>
  <p:tag name="KSO_WM_UNIT_DIAGRAM_ISNUMVISUAL" val="0"/>
  <p:tag name="KSO_WM_UNIT_DIAGRAM_ISREFERUNIT" val="0"/>
  <p:tag name="KSO_WM_UNIT_NOCLEAR" val="0"/>
</p:tagLst>
</file>

<file path=ppt/tags/tag1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6579_11*i*1"/>
  <p:tag name="KSO_WM_TEMPLATE_CATEGORY" val="custom"/>
  <p:tag name="KSO_WM_TEMPLATE_INDEX" val="20186579"/>
  <p:tag name="KSO_WM_UNIT_INDEX" val="1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.xml><?xml version="1.0" encoding="utf-8"?>
<p:tagLst xmlns:p="http://schemas.openxmlformats.org/presentationml/2006/main">
  <p:tag name="KSO_WM_UNIT_PLACING_PICTURE_USER_VIEWPORT" val="{&quot;height&quot;:2187,&quot;width&quot;:2187}"/>
</p:tagLst>
</file>

<file path=ppt/tags/tag1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9383"/>
  <p:tag name="KSO_WM_UNIT_COMPATIBLE" val="0"/>
  <p:tag name="KSO_WM_UNIT_HIGHLIGHT" val="0"/>
  <p:tag name="KSO_WM_UNIT_VALUE" val="1083*3384"/>
  <p:tag name="KSO_WM_UNIT_LAYERLEVEL" val="1"/>
  <p:tag name="KSO_WM_UNIT_CLEAR" val="0"/>
  <p:tag name="KSO_WM_UNIT_INDEX" val="1"/>
  <p:tag name="KSO_WM_UNIT_ID" val="custom160031_18*d*1"/>
  <p:tag name="KSO_WM_UNIT_TYPE" val="d"/>
</p:tagLst>
</file>

<file path=ppt/tags/tag15.xml><?xml version="1.0" encoding="utf-8"?>
<p:tagLst xmlns:p="http://schemas.openxmlformats.org/presentationml/2006/main">
  <p:tag name="KSO_WM_UNIT_PLACING_PICTURE_USER_VIEWPORT" val="{&quot;height&quot;:2187,&quot;width&quot;:2187}"/>
</p:tagLst>
</file>

<file path=ppt/tags/tag16.xml><?xml version="1.0" encoding="utf-8"?>
<p:tagLst xmlns:p="http://schemas.openxmlformats.org/presentationml/2006/main">
  <p:tag name="KSO_WM_UNIT_PLACING_PICTURE_USER_VIEWPORT" val="{&quot;height&quot;:2187,&quot;width&quot;:2187}"/>
</p:tagLst>
</file>

<file path=ppt/tags/tag1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9380"/>
  <p:tag name="KSO_WM_UNIT_TYPE" val="d"/>
  <p:tag name="KSO_WM_UNIT_INDEX" val="1"/>
  <p:tag name="KSO_WM_UNIT_CLEAR" val="0"/>
  <p:tag name="KSO_WM_UNIT_LAYERLEVEL" val="1"/>
  <p:tag name="KSO_WM_UNIT_VALUE" val="1432*1627"/>
  <p:tag name="KSO_WM_UNIT_HIGHLIGHT" val="0"/>
  <p:tag name="KSO_WM_UNIT_COMPATIBLE" val="0"/>
  <p:tag name="KSO_WM_UNIT_ID" val="diagram169380_1*d*1"/>
</p:tagLst>
</file>

<file path=ppt/tags/tag18.xml><?xml version="1.0" encoding="utf-8"?>
<p:tagLst xmlns:p="http://schemas.openxmlformats.org/presentationml/2006/main">
  <p:tag name="KSO_WM_UNIT_PLACING_PICTURE_USER_VIEWPORT" val="{&quot;height&quot;:2187,&quot;width&quot;:2187}"/>
</p:tagLst>
</file>

<file path=ppt/tags/tag19.xml><?xml version="1.0" encoding="utf-8"?>
<p:tagLst xmlns:p="http://schemas.openxmlformats.org/presentationml/2006/main">
  <p:tag name="KSO_WM_UNIT_PLACING_PICTURE_USER_VIEWPORT" val="{&quot;height&quot;:2187,&quot;width&quot;:2187}"/>
</p:tagLst>
</file>

<file path=ppt/tags/tag2.xml><?xml version="1.0" encoding="utf-8"?>
<p:tagLst xmlns:p="http://schemas.openxmlformats.org/presentationml/2006/main">
  <p:tag name="KSO_WM_UNIT_PLACING_PICTURE_USER_VIEWPORT" val="{&quot;height&quot;:8908,&quot;width&quot;:15838}"/>
</p:tagLst>
</file>

<file path=ppt/tags/tag20.xml><?xml version="1.0" encoding="utf-8"?>
<p:tagLst xmlns:p="http://schemas.openxmlformats.org/presentationml/2006/main">
  <p:tag name="KSO_WM_UNIT_PLACING_PICTURE_USER_VIEWPORT" val="{&quot;height&quot;:2187,&quot;width&quot;:2187}"/>
</p:tagLst>
</file>

<file path=ppt/tags/tag21.xml><?xml version="1.0" encoding="utf-8"?>
<p:tagLst xmlns:p="http://schemas.openxmlformats.org/presentationml/2006/main">
  <p:tag name="KSO_WM_UNIT_PLACING_PICTURE_USER_VIEWPORT" val="{&quot;height&quot;:2187,&quot;width&quot;:2187}"/>
</p:tagLst>
</file>

<file path=ppt/tags/tag22.xml><?xml version="1.0" encoding="utf-8"?>
<p:tagLst xmlns:p="http://schemas.openxmlformats.org/presentationml/2006/main">
  <p:tag name="KSO_WM_UNIT_PLACING_PICTURE_USER_VIEWPORT" val="{&quot;height&quot;:2187,&quot;width&quot;:2187}"/>
</p:tagLst>
</file>

<file path=ppt/tags/tag23.xml><?xml version="1.0" encoding="utf-8"?>
<p:tagLst xmlns:p="http://schemas.openxmlformats.org/presentationml/2006/main">
  <p:tag name="KSO_WM_UNIT_PLACING_PICTURE_USER_VIEWPORT" val="{&quot;height&quot;:2187,&quot;width&quot;:2187}"/>
</p:tagLst>
</file>

<file path=ppt/tags/tag24.xml><?xml version="1.0" encoding="utf-8"?>
<p:tagLst xmlns:p="http://schemas.openxmlformats.org/presentationml/2006/main">
  <p:tag name="KSO_WM_UNIT_TABLE_BEAUTIFY" val="smartTable{eb80aaff-a302-428b-a497-5a1022db2198}"/>
  <p:tag name="TABLE_ENDDRAG_ORIGIN_RECT" val="760*397"/>
  <p:tag name="TABLE_ENDDRAG_RECT" val="99*75*810*425"/>
</p:tagLst>
</file>

<file path=ppt/tags/tag3.xml><?xml version="1.0" encoding="utf-8"?>
<p:tagLst xmlns:p="http://schemas.openxmlformats.org/presentationml/2006/main">
  <p:tag name="KSO_WM_UNIT_PLACING_PICTURE_USER_VIEWPORT" val="{&quot;height&quot;:8908,&quot;width&quot;:15838}"/>
</p:tagLst>
</file>

<file path=ppt/tags/tag4.xml><?xml version="1.0" encoding="utf-8"?>
<p:tagLst xmlns:p="http://schemas.openxmlformats.org/presentationml/2006/main">
  <p:tag name="KSO_WM_UNIT_PLACING_PICTURE_USER_VIEWPORT" val="{&quot;height&quot;:2187,&quot;width&quot;:2187}"/>
</p:tagLst>
</file>

<file path=ppt/tags/tag5.xml><?xml version="1.0" encoding="utf-8"?>
<p:tagLst xmlns:p="http://schemas.openxmlformats.org/presentationml/2006/main">
  <p:tag name="KSO_WM_UNIT_PLACING_PICTURE_USER_VIEWPORT" val="{&quot;height&quot;:2187,&quot;width&quot;:2187}"/>
</p:tagLst>
</file>

<file path=ppt/tags/tag6.xml><?xml version="1.0" encoding="utf-8"?>
<p:tagLst xmlns:p="http://schemas.openxmlformats.org/presentationml/2006/main">
  <p:tag name="KSO_WM_UNIT_PLACING_PICTURE_USER_VIEWPORT" val="{&quot;height&quot;:2187,&quot;width&quot;:2187}"/>
</p:tagLst>
</file>

<file path=ppt/tags/tag7.xml><?xml version="1.0" encoding="utf-8"?>
<p:tagLst xmlns:p="http://schemas.openxmlformats.org/presentationml/2006/main">
  <p:tag name="KSO_WM_UNIT_PLACING_PICTURE_USER_VIEWPORT" val="{&quot;height&quot;:2187,&quot;width&quot;:2187}"/>
</p:tagLst>
</file>

<file path=ppt/tags/tag8.xml><?xml version="1.0" encoding="utf-8"?>
<p:tagLst xmlns:p="http://schemas.openxmlformats.org/presentationml/2006/main">
  <p:tag name="KSO_WM_UNIT_PLACING_PICTURE_USER_VIEWPORT" val="{&quot;height&quot;:2187,&quot;width&quot;:2187}"/>
</p:tagLst>
</file>

<file path=ppt/tags/tag9.xml><?xml version="1.0" encoding="utf-8"?>
<p:tagLst xmlns:p="http://schemas.openxmlformats.org/presentationml/2006/main">
  <p:tag name="KSO_WM_UNIT_PLACING_PICTURE_USER_VIEWPORT" val="{&quot;height&quot;:2187,&quot;width&quot;:2187}"/>
</p:tagLst>
</file>

<file path=ppt/theme/theme1.xml><?xml version="1.0" encoding="utf-8"?>
<a:theme xmlns:a="http://schemas.openxmlformats.org/drawingml/2006/main" name="webwppDef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entury Gothic"/>
        <a:ea typeface="微软雅黑"/>
        <a:cs typeface=""/>
      </a:majorFont>
      <a:minorFont>
        <a:latin typeface="Century Gothic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3762</Words>
  <Application>WPS 演示</Application>
  <PresentationFormat>宽屏</PresentationFormat>
  <Paragraphs>444</Paragraphs>
  <Slides>17</Slides>
  <Notes>16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17</vt:i4>
      </vt:variant>
    </vt:vector>
  </HeadingPairs>
  <TitlesOfParts>
    <vt:vector size="28" baseType="lpstr">
      <vt:lpstr>Arial</vt:lpstr>
      <vt:lpstr>宋体</vt:lpstr>
      <vt:lpstr>Wingdings</vt:lpstr>
      <vt:lpstr>微软雅黑 Light</vt:lpstr>
      <vt:lpstr>微软雅黑</vt:lpstr>
      <vt:lpstr>等线</vt:lpstr>
      <vt:lpstr>Arial Unicode MS</vt:lpstr>
      <vt:lpstr>Century Gothic</vt:lpstr>
      <vt:lpstr>Calibri</vt:lpstr>
      <vt:lpstr>webwppDefTheme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浅浅遇，淡淡忘</cp:lastModifiedBy>
  <cp:revision>104</cp:revision>
  <dcterms:created xsi:type="dcterms:W3CDTF">2021-10-27T06:24:00Z</dcterms:created>
  <dcterms:modified xsi:type="dcterms:W3CDTF">2021-12-01T01:52:38Z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2052-11.1.0.11115</vt:lpwstr>
  </property>
  <property fmtid="{D5CDD505-2E9C-101B-9397-08002B2CF9AE}" pid="3" name="ICV">
    <vt:lpwstr>7AE02AD0B6FD48B8A5E444C2322D2E29</vt:lpwstr>
  </property>
</Properties>
</file>